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3" r:id="rId8"/>
    <p:sldId id="265" r:id="rId9"/>
    <p:sldId id="266" r:id="rId10"/>
    <p:sldId id="267" r:id="rId11"/>
    <p:sldId id="268" r:id="rId12"/>
    <p:sldId id="270" r:id="rId13"/>
    <p:sldId id="269" r:id="rId14"/>
    <p:sldId id="271" r:id="rId15"/>
    <p:sldId id="273"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C990149A-5623-4A0B-AE6F-5709CE4848BB}" type="datetimeFigureOut">
              <a:rPr lang="es-ES" smtClean="0"/>
              <a:t>09/09/2024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4CDEA13-89DB-4D70-86CE-93055D51F82E}" type="slidenum">
              <a:rPr lang="es-ES" smtClean="0"/>
              <a:t>‹#›</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990149A-5623-4A0B-AE6F-5709CE4848BB}" type="datetimeFigureOut">
              <a:rPr lang="es-ES" smtClean="0"/>
              <a:t>09/09/2024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4CDEA13-89DB-4D70-86CE-93055D51F82E}" type="slidenum">
              <a:rPr lang="es-ES" smtClean="0"/>
              <a:t>‹#›</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990149A-5623-4A0B-AE6F-5709CE4848BB}" type="datetimeFigureOut">
              <a:rPr lang="es-ES" smtClean="0"/>
              <a:t>09/09/2024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4CDEA13-89DB-4D70-86CE-93055D51F82E}" type="slidenum">
              <a:rPr lang="es-ES" smtClean="0"/>
              <a:t>‹#›</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990149A-5623-4A0B-AE6F-5709CE4848BB}" type="datetimeFigureOut">
              <a:rPr lang="es-ES" smtClean="0"/>
              <a:t>09/09/2024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4CDEA13-89DB-4D70-86CE-93055D51F82E}" type="slidenum">
              <a:rPr lang="es-ES" smtClean="0"/>
              <a:t>‹#›</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990149A-5623-4A0B-AE6F-5709CE4848BB}" type="datetimeFigureOut">
              <a:rPr lang="es-ES" smtClean="0"/>
              <a:t>09/09/2024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4CDEA13-89DB-4D70-86CE-93055D51F82E}" type="slidenum">
              <a:rPr lang="es-ES" smtClean="0"/>
              <a:t>‹#›</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C990149A-5623-4A0B-AE6F-5709CE4848BB}" type="datetimeFigureOut">
              <a:rPr lang="es-ES" smtClean="0"/>
              <a:t>09/09/2024</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14CDEA13-89DB-4D70-86CE-93055D51F82E}" type="slidenum">
              <a:rPr lang="es-ES" smtClean="0"/>
              <a:t>‹#›</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C990149A-5623-4A0B-AE6F-5709CE4848BB}" type="datetimeFigureOut">
              <a:rPr lang="es-ES" smtClean="0"/>
              <a:t>09/09/2024</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14CDEA13-89DB-4D70-86CE-93055D51F82E}" type="slidenum">
              <a:rPr lang="es-ES" smtClean="0"/>
              <a:t>‹#›</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C990149A-5623-4A0B-AE6F-5709CE4848BB}" type="datetimeFigureOut">
              <a:rPr lang="es-ES" smtClean="0"/>
              <a:t>09/09/2024</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14CDEA13-89DB-4D70-86CE-93055D51F82E}" type="slidenum">
              <a:rPr lang="es-ES" smtClean="0"/>
              <a:t>‹#›</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990149A-5623-4A0B-AE6F-5709CE4848BB}" type="datetimeFigureOut">
              <a:rPr lang="es-ES" smtClean="0"/>
              <a:t>09/09/2024</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14CDEA13-89DB-4D70-86CE-93055D51F82E}" type="slidenum">
              <a:rPr lang="es-ES" smtClean="0"/>
              <a:t>‹#›</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990149A-5623-4A0B-AE6F-5709CE4848BB}" type="datetimeFigureOut">
              <a:rPr lang="es-ES" smtClean="0"/>
              <a:t>09/09/2024</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14CDEA13-89DB-4D70-86CE-93055D51F82E}" type="slidenum">
              <a:rPr lang="es-ES" smtClean="0"/>
              <a:t>‹#›</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990149A-5623-4A0B-AE6F-5709CE4848BB}" type="datetimeFigureOut">
              <a:rPr lang="es-ES" smtClean="0"/>
              <a:t>09/09/2024</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14CDEA13-89DB-4D70-86CE-93055D51F82E}" type="slidenum">
              <a:rPr lang="es-ES" smtClean="0"/>
              <a:t>‹#›</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90149A-5623-4A0B-AE6F-5709CE4848BB}" type="datetimeFigureOut">
              <a:rPr lang="es-ES" smtClean="0"/>
              <a:t>09/09/2024</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CDEA13-89DB-4D70-86CE-93055D51F82E}" type="slidenum">
              <a:rPr lang="es-ES" smtClean="0"/>
              <a:t>‹#›</a:t>
            </a:fld>
            <a:endParaRPr lang="es-ES" dirty="0"/>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569" y="0"/>
            <a:ext cx="1346783" cy="274638"/>
          </a:xfrm>
          <a:prstGeom prst="rect">
            <a:avLst/>
          </a:prstGeom>
        </p:spPr>
      </p:pic>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mavargasrubio@gmail.com" TargetMode="External"/><Relationship Id="rId2" Type="http://schemas.openxmlformats.org/officeDocument/2006/relationships/hyperlink" Target="mailto:iperianez1@us.es"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0"/>
            <a:ext cx="8496944" cy="2736303"/>
          </a:xfrm>
        </p:spPr>
        <p:txBody>
          <a:bodyPr>
            <a:normAutofit/>
          </a:bodyPr>
          <a:lstStyle/>
          <a:p>
            <a:r>
              <a:rPr lang="en-US" sz="3600" b="1" dirty="0"/>
              <a:t>Romani cultural </a:t>
            </a:r>
            <a:r>
              <a:rPr lang="en-US" sz="3600" b="1" dirty="0" smtClean="0"/>
              <a:t>ontology: Roma </a:t>
            </a:r>
            <a:r>
              <a:rPr lang="en-US" sz="3600" b="1" dirty="0"/>
              <a:t>as active agents of interculturality in Europe</a:t>
            </a:r>
            <a:r>
              <a:rPr lang="en-US" sz="3600" b="1" dirty="0" smtClean="0"/>
              <a:t>.</a:t>
            </a:r>
            <a:r>
              <a:rPr lang="en-US" sz="3600" dirty="0" smtClean="0"/>
              <a:t/>
            </a:r>
            <a:br>
              <a:rPr lang="en-US" sz="3600" dirty="0" smtClean="0"/>
            </a:br>
            <a:endParaRPr lang="es-ES" sz="3600" dirty="0"/>
          </a:p>
        </p:txBody>
      </p:sp>
      <p:sp>
        <p:nvSpPr>
          <p:cNvPr id="3" name="2 Subtítulo"/>
          <p:cNvSpPr>
            <a:spLocks noGrp="1"/>
          </p:cNvSpPr>
          <p:nvPr>
            <p:ph type="subTitle" idx="1"/>
          </p:nvPr>
        </p:nvSpPr>
        <p:spPr>
          <a:xfrm>
            <a:off x="1907704" y="2780928"/>
            <a:ext cx="5904656" cy="2880320"/>
          </a:xfrm>
        </p:spPr>
        <p:txBody>
          <a:bodyPr>
            <a:normAutofit fontScale="77500" lnSpcReduction="20000"/>
          </a:bodyPr>
          <a:lstStyle/>
          <a:p>
            <a:r>
              <a:rPr lang="es-ES" dirty="0" smtClean="0"/>
              <a:t>PhD. Iván Periáñez Bolaño </a:t>
            </a:r>
          </a:p>
          <a:p>
            <a:r>
              <a:rPr lang="es-ES" dirty="0" smtClean="0"/>
              <a:t>(Universidad de Sevilla, Spain)</a:t>
            </a:r>
          </a:p>
          <a:p>
            <a:r>
              <a:rPr lang="es-ES" sz="2300" b="1" dirty="0" smtClean="0"/>
              <a:t>iperianez1@us.es</a:t>
            </a:r>
          </a:p>
          <a:p>
            <a:endParaRPr lang="es-ES" dirty="0" smtClean="0"/>
          </a:p>
          <a:p>
            <a:r>
              <a:rPr lang="es-ES" dirty="0" smtClean="0"/>
              <a:t>Miguel Ángel Vargas</a:t>
            </a:r>
          </a:p>
          <a:p>
            <a:r>
              <a:rPr lang="es-ES" dirty="0" smtClean="0"/>
              <a:t>(Barvalipe Academy - Universidad Pablo de Olavide, Seville, Spain)</a:t>
            </a:r>
          </a:p>
          <a:p>
            <a:r>
              <a:rPr lang="es-ES" sz="2300" dirty="0" smtClean="0"/>
              <a:t>mavargasrubio@gmail.com</a:t>
            </a:r>
            <a:endParaRPr lang="es-ES" sz="23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2276872"/>
            <a:ext cx="7488832" cy="1938992"/>
          </a:xfrm>
          <a:prstGeom prst="rect">
            <a:avLst/>
          </a:prstGeom>
          <a:noFill/>
        </p:spPr>
        <p:txBody>
          <a:bodyPr wrap="square" rtlCol="0">
            <a:spAutoFit/>
          </a:bodyPr>
          <a:lstStyle/>
          <a:p>
            <a:pPr algn="just"/>
            <a:r>
              <a:rPr lang="en-US" sz="4000" dirty="0" smtClean="0"/>
              <a:t>The question of language and categories when we talk about relationships</a:t>
            </a:r>
            <a:endParaRPr lang="es-ES" sz="4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2132856"/>
            <a:ext cx="8208912" cy="1938992"/>
          </a:xfrm>
          <a:prstGeom prst="rect">
            <a:avLst/>
          </a:prstGeom>
          <a:noFill/>
        </p:spPr>
        <p:txBody>
          <a:bodyPr wrap="square" rtlCol="0">
            <a:spAutoFit/>
          </a:bodyPr>
          <a:lstStyle/>
          <a:p>
            <a:pPr algn="just"/>
            <a:r>
              <a:rPr lang="en-US" sz="4000" dirty="0" smtClean="0"/>
              <a:t>Deterritorialising modern-colonial identities and borders implies humanising relations.</a:t>
            </a:r>
            <a:endParaRPr lang="es-ES" sz="4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2636912"/>
            <a:ext cx="7560840" cy="707886"/>
          </a:xfrm>
          <a:prstGeom prst="rect">
            <a:avLst/>
          </a:prstGeom>
          <a:noFill/>
        </p:spPr>
        <p:txBody>
          <a:bodyPr wrap="square" rtlCol="0">
            <a:spAutoFit/>
          </a:bodyPr>
          <a:lstStyle/>
          <a:p>
            <a:r>
              <a:rPr lang="en-US" sz="4000" dirty="0" smtClean="0"/>
              <a:t>Enunciating ourselves at the edges</a:t>
            </a:r>
            <a:endParaRPr lang="es-ES" sz="4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1772816"/>
            <a:ext cx="7920880" cy="2862322"/>
          </a:xfrm>
          <a:prstGeom prst="rect">
            <a:avLst/>
          </a:prstGeom>
          <a:noFill/>
        </p:spPr>
        <p:txBody>
          <a:bodyPr wrap="square" rtlCol="0">
            <a:spAutoFit/>
          </a:bodyPr>
          <a:lstStyle/>
          <a:p>
            <a:pPr algn="just"/>
            <a:r>
              <a:rPr lang="en-US" sz="3600" dirty="0" smtClean="0"/>
              <a:t>It does not imply being outside, rather it is quite the opposite, it implies the recognition of worlds that coexist in this world and the strategies and collaborations that can be built. </a:t>
            </a:r>
            <a:endParaRPr lang="es-ES" sz="3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1844824"/>
            <a:ext cx="8064896" cy="2554545"/>
          </a:xfrm>
          <a:prstGeom prst="rect">
            <a:avLst/>
          </a:prstGeom>
          <a:noFill/>
        </p:spPr>
        <p:txBody>
          <a:bodyPr wrap="square" rtlCol="0">
            <a:spAutoFit/>
          </a:bodyPr>
          <a:lstStyle/>
          <a:p>
            <a:pPr algn="just"/>
            <a:r>
              <a:rPr lang="en-US" sz="4000" dirty="0" smtClean="0"/>
              <a:t>For this we have to begin to turn our ways of speaking, of relating, of feeling ourselves and of recognising ourselves</a:t>
            </a:r>
            <a:endParaRPr lang="es-ES" sz="4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1412776"/>
            <a:ext cx="7920880" cy="4401205"/>
          </a:xfrm>
          <a:prstGeom prst="rect">
            <a:avLst/>
          </a:prstGeom>
          <a:noFill/>
        </p:spPr>
        <p:txBody>
          <a:bodyPr wrap="square" rtlCol="0">
            <a:spAutoFit/>
          </a:bodyPr>
          <a:lstStyle/>
          <a:p>
            <a:r>
              <a:rPr lang="es-ES" sz="4000" dirty="0" smtClean="0"/>
              <a:t>Muchas gracias por vuestra atención.</a:t>
            </a:r>
          </a:p>
          <a:p>
            <a:endParaRPr lang="es-ES" sz="4000" dirty="0"/>
          </a:p>
          <a:p>
            <a:r>
              <a:rPr lang="es-ES" sz="4000" dirty="0" smtClean="0"/>
              <a:t>Iván Periáñez: </a:t>
            </a:r>
          </a:p>
          <a:p>
            <a:r>
              <a:rPr lang="es-ES" sz="4000" dirty="0" smtClean="0">
                <a:hlinkClick r:id="rId2"/>
              </a:rPr>
              <a:t>iperianez1@us.es</a:t>
            </a:r>
            <a:endParaRPr lang="es-ES" sz="4000" dirty="0" smtClean="0"/>
          </a:p>
          <a:p>
            <a:endParaRPr lang="es-ES" sz="4000" dirty="0"/>
          </a:p>
          <a:p>
            <a:r>
              <a:rPr lang="es-ES" sz="4000" dirty="0" smtClean="0"/>
              <a:t>Miguel Ángel Vargas</a:t>
            </a:r>
          </a:p>
          <a:p>
            <a:r>
              <a:rPr lang="es-ES" sz="4000" dirty="0" smtClean="0">
                <a:hlinkClick r:id="rId3"/>
              </a:rPr>
              <a:t>mavargasrubio@gmail.com</a:t>
            </a:r>
            <a:r>
              <a:rPr lang="es-ES" sz="4000" dirty="0" smtClean="0"/>
              <a:t> </a:t>
            </a:r>
            <a:endParaRPr lang="es-ES"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1. Starting point</a:t>
            </a:r>
            <a:endParaRPr lang="es-ES" dirty="0"/>
          </a:p>
        </p:txBody>
      </p:sp>
      <p:sp>
        <p:nvSpPr>
          <p:cNvPr id="5" name="4 CuadroTexto"/>
          <p:cNvSpPr txBox="1"/>
          <p:nvPr/>
        </p:nvSpPr>
        <p:spPr>
          <a:xfrm>
            <a:off x="971600" y="2636912"/>
            <a:ext cx="7560840" cy="2616101"/>
          </a:xfrm>
          <a:prstGeom prst="rect">
            <a:avLst/>
          </a:prstGeom>
          <a:noFill/>
        </p:spPr>
        <p:txBody>
          <a:bodyPr wrap="square" rtlCol="0">
            <a:spAutoFit/>
          </a:bodyPr>
          <a:lstStyle/>
          <a:p>
            <a:r>
              <a:rPr lang="en-US" sz="4000" b="1" dirty="0" smtClean="0"/>
              <a:t>Multiculturalism</a:t>
            </a:r>
            <a:r>
              <a:rPr lang="en-US" sz="4000" dirty="0" smtClean="0"/>
              <a:t> is undeniable. </a:t>
            </a:r>
          </a:p>
          <a:p>
            <a:endParaRPr lang="en-US" sz="4000" dirty="0"/>
          </a:p>
          <a:p>
            <a:pPr algn="just"/>
            <a:r>
              <a:rPr lang="en-US" sz="2800" dirty="0" smtClean="0"/>
              <a:t/>
            </a:r>
            <a:br>
              <a:rPr lang="en-US" sz="2800" dirty="0" smtClean="0"/>
            </a:br>
            <a:endParaRPr lang="en-US" sz="2800" dirty="0" smtClean="0"/>
          </a:p>
          <a:p>
            <a:pPr algn="just"/>
            <a:endParaRPr lang="es-E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683568" y="1196752"/>
            <a:ext cx="7920880" cy="4401205"/>
          </a:xfrm>
          <a:prstGeom prst="rect">
            <a:avLst/>
          </a:prstGeom>
          <a:noFill/>
        </p:spPr>
        <p:txBody>
          <a:bodyPr wrap="square" rtlCol="0">
            <a:spAutoFit/>
          </a:bodyPr>
          <a:lstStyle/>
          <a:p>
            <a:pPr algn="just"/>
            <a:r>
              <a:rPr lang="en-US" sz="4000" b="1" dirty="0" smtClean="0"/>
              <a:t>Interculturality</a:t>
            </a:r>
            <a:r>
              <a:rPr lang="en-US" sz="4000" dirty="0" smtClean="0"/>
              <a:t> does not exist in itself. It is about relations between subjects who recognise and live together as such. It is not given, it has to be constructed, agreed upon, loved, protected, transferred to our vernacular places of enunciation.</a:t>
            </a:r>
            <a:endParaRPr lang="es-ES"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196752"/>
            <a:ext cx="8229600" cy="4525963"/>
          </a:xfrm>
        </p:spPr>
        <p:txBody>
          <a:bodyPr>
            <a:noAutofit/>
          </a:bodyPr>
          <a:lstStyle/>
          <a:p>
            <a:r>
              <a:rPr lang="en-US" sz="3600" dirty="0" smtClean="0"/>
              <a:t>If </a:t>
            </a:r>
            <a:r>
              <a:rPr lang="en-US" sz="3600" b="1" dirty="0" smtClean="0"/>
              <a:t>interculturality</a:t>
            </a:r>
            <a:r>
              <a:rPr lang="en-US" sz="3600" dirty="0" smtClean="0"/>
              <a:t> </a:t>
            </a:r>
            <a:r>
              <a:rPr lang="en-US" sz="3600" dirty="0"/>
              <a:t>is defined and lived inter-ethical, inter-political, inter-epistemic, it consists, among </a:t>
            </a:r>
            <a:r>
              <a:rPr lang="en-US" sz="3600" dirty="0" smtClean="0"/>
              <a:t>other things, </a:t>
            </a:r>
            <a:r>
              <a:rPr lang="en-US" sz="3600" dirty="0"/>
              <a:t>in constructing and transferring narratives, discourses, representations and practices of recovery, reparation and cognitive and social justice’ (Periáñez-Bolaño, 2023).</a:t>
            </a:r>
            <a:endParaRPr lang="es-ES"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2204864"/>
            <a:ext cx="8280920" cy="2062103"/>
          </a:xfrm>
          <a:prstGeom prst="rect">
            <a:avLst/>
          </a:prstGeom>
          <a:noFill/>
        </p:spPr>
        <p:txBody>
          <a:bodyPr wrap="square" rtlCol="0">
            <a:spAutoFit/>
          </a:bodyPr>
          <a:lstStyle/>
          <a:p>
            <a:r>
              <a:rPr lang="en-US" sz="3200" dirty="0" smtClean="0"/>
              <a:t>This allows us to turn and move between the racist positions of Gitanismo/anti-Gypsyism and the strategies of resistance carried out by Roma men and women. </a:t>
            </a:r>
            <a:endParaRPr lang="es-ES"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259632" y="260648"/>
            <a:ext cx="6840760" cy="5693866"/>
          </a:xfrm>
          <a:prstGeom prst="rect">
            <a:avLst/>
          </a:prstGeom>
          <a:noFill/>
        </p:spPr>
        <p:txBody>
          <a:bodyPr wrap="square" rtlCol="0">
            <a:spAutoFit/>
          </a:bodyPr>
          <a:lstStyle/>
          <a:p>
            <a:r>
              <a:rPr lang="en-US" sz="2800" dirty="0"/>
              <a:t>E</a:t>
            </a:r>
            <a:r>
              <a:rPr lang="en-US" sz="2800" dirty="0" smtClean="0"/>
              <a:t>ach process or contribution that we are going to deal with has at least two readings: </a:t>
            </a:r>
          </a:p>
          <a:p>
            <a:endParaRPr lang="en-US" sz="2800" dirty="0" smtClean="0"/>
          </a:p>
          <a:p>
            <a:endParaRPr lang="en-US" sz="2800" dirty="0"/>
          </a:p>
          <a:p>
            <a:pPr>
              <a:buFont typeface="Arial" pitchFamily="34" charset="0"/>
              <a:buChar char="•"/>
            </a:pPr>
            <a:r>
              <a:rPr lang="en-US" sz="2800" dirty="0" smtClean="0"/>
              <a:t> Those that situate us as passive objects or minors (contribution, accompaniment).</a:t>
            </a:r>
            <a:endParaRPr lang="en-US" sz="2800" dirty="0"/>
          </a:p>
          <a:p>
            <a:pPr>
              <a:buFont typeface="Arial" pitchFamily="34" charset="0"/>
              <a:buChar char="•"/>
            </a:pPr>
            <a:endParaRPr lang="en-US" sz="2800" dirty="0" smtClean="0"/>
          </a:p>
          <a:p>
            <a:pPr>
              <a:buFont typeface="Arial" pitchFamily="34" charset="0"/>
              <a:buChar char="•"/>
            </a:pPr>
            <a:r>
              <a:rPr lang="en-US" sz="2800" dirty="0" smtClean="0"/>
              <a:t> Those that situate us next to our vernacular places of enunciation as subjects who activate and promote intercultural relations (creativity, creation, co-participation, self-representation in full consciousness next to the Romipen). </a:t>
            </a:r>
            <a:endParaRPr lang="es-ES" sz="2800" dirty="0" smtClean="0"/>
          </a:p>
          <a:p>
            <a:endParaRPr lang="es-E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200" dirty="0" smtClean="0"/>
              <a:t>2. </a:t>
            </a:r>
            <a:r>
              <a:rPr lang="en-US" sz="3200" dirty="0" smtClean="0"/>
              <a:t>Issues, dimensions, processes to be addressed</a:t>
            </a:r>
            <a:endParaRPr lang="es-ES" sz="3200" dirty="0"/>
          </a:p>
        </p:txBody>
      </p:sp>
      <p:sp>
        <p:nvSpPr>
          <p:cNvPr id="3" name="2 Marcador de contenido"/>
          <p:cNvSpPr>
            <a:spLocks noGrp="1"/>
          </p:cNvSpPr>
          <p:nvPr>
            <p:ph idx="1"/>
          </p:nvPr>
        </p:nvSpPr>
        <p:spPr>
          <a:xfrm>
            <a:off x="467544" y="1196752"/>
            <a:ext cx="8229600" cy="5328592"/>
          </a:xfrm>
        </p:spPr>
        <p:txBody>
          <a:bodyPr>
            <a:noAutofit/>
          </a:bodyPr>
          <a:lstStyle/>
          <a:p>
            <a:pPr fontAlgn="base">
              <a:lnSpc>
                <a:spcPct val="170000"/>
              </a:lnSpc>
            </a:pPr>
            <a:r>
              <a:rPr lang="en-US" sz="1800" dirty="0" smtClean="0"/>
              <a:t>Trajectories of intra- and intercultural contact and encounter</a:t>
            </a:r>
          </a:p>
          <a:p>
            <a:pPr fontAlgn="base">
              <a:lnSpc>
                <a:spcPct val="170000"/>
              </a:lnSpc>
            </a:pPr>
            <a:r>
              <a:rPr lang="en-US" sz="1800" dirty="0" smtClean="0"/>
              <a:t>Histories of nation-states; tension with micro-histories.</a:t>
            </a:r>
          </a:p>
          <a:p>
            <a:pPr fontAlgn="base">
              <a:lnSpc>
                <a:spcPct val="170000"/>
              </a:lnSpc>
            </a:pPr>
            <a:r>
              <a:rPr lang="en-US" sz="1800" dirty="0" smtClean="0"/>
              <a:t>Legal orders. Regulation/deregulation</a:t>
            </a:r>
          </a:p>
          <a:p>
            <a:pPr fontAlgn="base">
              <a:lnSpc>
                <a:spcPct val="170000"/>
              </a:lnSpc>
            </a:pPr>
            <a:r>
              <a:rPr lang="en-US" sz="1800" dirty="0" smtClean="0"/>
              <a:t>Art. The problem of representation. From objects to subjects</a:t>
            </a:r>
          </a:p>
          <a:p>
            <a:pPr fontAlgn="base">
              <a:lnSpc>
                <a:spcPct val="170000"/>
              </a:lnSpc>
            </a:pPr>
            <a:r>
              <a:rPr lang="en-US" sz="1800" dirty="0" smtClean="0"/>
              <a:t>Associationism. Community participation, clientelism, inter and intra emancipation.</a:t>
            </a:r>
          </a:p>
          <a:p>
            <a:pPr fontAlgn="base">
              <a:lnSpc>
                <a:spcPct val="170000"/>
              </a:lnSpc>
            </a:pPr>
            <a:r>
              <a:rPr lang="en-US" sz="1800" dirty="0" smtClean="0"/>
              <a:t>European and American ‘national’ languages (as far as we know) and their official dictionaries. Stolen ontological creativity.</a:t>
            </a:r>
          </a:p>
          <a:p>
            <a:pPr fontAlgn="base">
              <a:lnSpc>
                <a:spcPct val="170000"/>
              </a:lnSpc>
            </a:pPr>
            <a:r>
              <a:rPr lang="en-US" sz="1800" dirty="0" smtClean="0"/>
              <a:t>Socio-economic networks at important historical moments</a:t>
            </a:r>
          </a:p>
          <a:p>
            <a:pPr fontAlgn="base">
              <a:lnSpc>
                <a:spcPct val="170000"/>
              </a:lnSpc>
            </a:pPr>
            <a:r>
              <a:rPr lang="en-US" sz="1800" dirty="0" smtClean="0"/>
              <a:t>Political contributions and participation in liberation processes</a:t>
            </a:r>
            <a:endParaRPr lang="es-ES"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1484784"/>
            <a:ext cx="6840760" cy="3785652"/>
          </a:xfrm>
          <a:prstGeom prst="rect">
            <a:avLst/>
          </a:prstGeom>
          <a:noFill/>
        </p:spPr>
        <p:txBody>
          <a:bodyPr wrap="square" rtlCol="0">
            <a:spAutoFit/>
          </a:bodyPr>
          <a:lstStyle/>
          <a:p>
            <a:pPr algn="just"/>
            <a:r>
              <a:rPr lang="en-US" sz="4000" dirty="0" smtClean="0"/>
              <a:t>3. Final thoughts to detach ourselves from the discourses, representations and practices that locate us as non-integrable in today's contemporary societies.</a:t>
            </a:r>
            <a:endParaRPr lang="es-ES"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2492896"/>
            <a:ext cx="7704856" cy="707886"/>
          </a:xfrm>
          <a:prstGeom prst="rect">
            <a:avLst/>
          </a:prstGeom>
          <a:noFill/>
        </p:spPr>
        <p:txBody>
          <a:bodyPr wrap="square" rtlCol="0">
            <a:spAutoFit/>
          </a:bodyPr>
          <a:lstStyle/>
          <a:p>
            <a:r>
              <a:rPr lang="es-ES" sz="4000" dirty="0" smtClean="0"/>
              <a:t>Building community</a:t>
            </a:r>
            <a:r>
              <a:rPr lang="es-ES" sz="4000" dirty="0"/>
              <a:t> </a:t>
            </a:r>
            <a:r>
              <a:rPr lang="es-ES" sz="4000" dirty="0" smtClean="0"/>
              <a:t>and networks</a:t>
            </a:r>
            <a:endParaRPr lang="es-ES" sz="4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451</Words>
  <Application>Microsoft Office PowerPoint</Application>
  <PresentationFormat>On-screen Show (4:3)</PresentationFormat>
  <Paragraphs>44</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Tema de Office</vt:lpstr>
      <vt:lpstr>Romani cultural ontology: Roma as active agents of interculturality in Europe. </vt:lpstr>
      <vt:lpstr>1. Starting point</vt:lpstr>
      <vt:lpstr>PowerPoint Presentation</vt:lpstr>
      <vt:lpstr>PowerPoint Presentation</vt:lpstr>
      <vt:lpstr>PowerPoint Presentation</vt:lpstr>
      <vt:lpstr>PowerPoint Presentation</vt:lpstr>
      <vt:lpstr>2. Issues, dimensions, processes to be addressed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Romani cultural ontology: the Roma as active agents of interculturality in Europe.</dc:title>
  <dc:creator>LENOVO</dc:creator>
  <cp:lastModifiedBy>Office_D</cp:lastModifiedBy>
  <cp:revision>9</cp:revision>
  <dcterms:created xsi:type="dcterms:W3CDTF">2024-09-09T13:02:03Z</dcterms:created>
  <dcterms:modified xsi:type="dcterms:W3CDTF">2024-09-09T14:19:57Z</dcterms:modified>
</cp:coreProperties>
</file>