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1"/>
  </p:sldMasterIdLst>
  <p:notesMasterIdLst>
    <p:notesMasterId r:id="rId28"/>
  </p:notesMasterIdLst>
  <p:sldIdLst>
    <p:sldId id="464" r:id="rId2"/>
    <p:sldId id="452" r:id="rId3"/>
    <p:sldId id="470" r:id="rId4"/>
    <p:sldId id="496" r:id="rId5"/>
    <p:sldId id="493" r:id="rId6"/>
    <p:sldId id="466" r:id="rId7"/>
    <p:sldId id="494" r:id="rId8"/>
    <p:sldId id="495" r:id="rId9"/>
    <p:sldId id="506" r:id="rId10"/>
    <p:sldId id="475" r:id="rId11"/>
    <p:sldId id="498" r:id="rId12"/>
    <p:sldId id="509" r:id="rId13"/>
    <p:sldId id="499" r:id="rId14"/>
    <p:sldId id="476" r:id="rId15"/>
    <p:sldId id="471" r:id="rId16"/>
    <p:sldId id="502" r:id="rId17"/>
    <p:sldId id="505" r:id="rId18"/>
    <p:sldId id="486" r:id="rId19"/>
    <p:sldId id="473" r:id="rId20"/>
    <p:sldId id="396" r:id="rId21"/>
    <p:sldId id="503" r:id="rId22"/>
    <p:sldId id="474" r:id="rId23"/>
    <p:sldId id="467" r:id="rId24"/>
    <p:sldId id="510" r:id="rId25"/>
    <p:sldId id="477" r:id="rId26"/>
    <p:sldId id="50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52C98-C2BA-4EB3-B9E3-8DE01F20D445}" v="15" dt="2024-09-05T08:17:59.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p:cViewPr varScale="1">
        <p:scale>
          <a:sx n="87" d="100"/>
          <a:sy n="87" d="100"/>
        </p:scale>
        <p:origin x="133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l Carstocea" userId="9365fa0b-d614-424a-b053-e1672c7d5d90" providerId="ADAL" clId="{08B52C98-C2BA-4EB3-B9E3-8DE01F20D445}"/>
    <pc:docChg chg="undo redo custSel addSld delSld modSld sldOrd">
      <pc:chgData name="Raul Carstocea" userId="9365fa0b-d614-424a-b053-e1672c7d5d90" providerId="ADAL" clId="{08B52C98-C2BA-4EB3-B9E3-8DE01F20D445}" dt="2024-09-05T10:18:50.929" v="5311" actId="20577"/>
      <pc:docMkLst>
        <pc:docMk/>
      </pc:docMkLst>
      <pc:sldChg chg="add ord modTransition">
        <pc:chgData name="Raul Carstocea" userId="9365fa0b-d614-424a-b053-e1672c7d5d90" providerId="ADAL" clId="{08B52C98-C2BA-4EB3-B9E3-8DE01F20D445}" dt="2024-09-05T08:10:44.779" v="3918"/>
        <pc:sldMkLst>
          <pc:docMk/>
          <pc:sldMk cId="1625761192" sldId="396"/>
        </pc:sldMkLst>
      </pc:sldChg>
      <pc:sldChg chg="modSp mod">
        <pc:chgData name="Raul Carstocea" userId="9365fa0b-d614-424a-b053-e1672c7d5d90" providerId="ADAL" clId="{08B52C98-C2BA-4EB3-B9E3-8DE01F20D445}" dt="2024-09-04T13:21:41.270" v="540" actId="20577"/>
        <pc:sldMkLst>
          <pc:docMk/>
          <pc:sldMk cId="2847488278" sldId="452"/>
        </pc:sldMkLst>
        <pc:spChg chg="mod">
          <ac:chgData name="Raul Carstocea" userId="9365fa0b-d614-424a-b053-e1672c7d5d90" providerId="ADAL" clId="{08B52C98-C2BA-4EB3-B9E3-8DE01F20D445}" dt="2024-09-04T13:21:41.270" v="540" actId="20577"/>
          <ac:spMkLst>
            <pc:docMk/>
            <pc:sldMk cId="2847488278" sldId="452"/>
            <ac:spMk id="3" creationId="{00000000-0000-0000-0000-000000000000}"/>
          </ac:spMkLst>
        </pc:spChg>
      </pc:sldChg>
      <pc:sldChg chg="del">
        <pc:chgData name="Raul Carstocea" userId="9365fa0b-d614-424a-b053-e1672c7d5d90" providerId="ADAL" clId="{08B52C98-C2BA-4EB3-B9E3-8DE01F20D445}" dt="2024-09-04T12:46:41.876" v="50" actId="47"/>
        <pc:sldMkLst>
          <pc:docMk/>
          <pc:sldMk cId="1164899080" sldId="453"/>
        </pc:sldMkLst>
      </pc:sldChg>
      <pc:sldChg chg="modSp mod">
        <pc:chgData name="Raul Carstocea" userId="9365fa0b-d614-424a-b053-e1672c7d5d90" providerId="ADAL" clId="{08B52C98-C2BA-4EB3-B9E3-8DE01F20D445}" dt="2024-09-05T10:18:50.929" v="5311" actId="20577"/>
        <pc:sldMkLst>
          <pc:docMk/>
          <pc:sldMk cId="875974064" sldId="464"/>
        </pc:sldMkLst>
        <pc:spChg chg="mod">
          <ac:chgData name="Raul Carstocea" userId="9365fa0b-d614-424a-b053-e1672c7d5d90" providerId="ADAL" clId="{08B52C98-C2BA-4EB3-B9E3-8DE01F20D445}" dt="2024-09-04T12:45:52.724" v="49" actId="255"/>
          <ac:spMkLst>
            <pc:docMk/>
            <pc:sldMk cId="875974064" sldId="464"/>
            <ac:spMk id="2" creationId="{00000000-0000-0000-0000-000000000000}"/>
          </ac:spMkLst>
        </pc:spChg>
        <pc:spChg chg="mod">
          <ac:chgData name="Raul Carstocea" userId="9365fa0b-d614-424a-b053-e1672c7d5d90" providerId="ADAL" clId="{08B52C98-C2BA-4EB3-B9E3-8DE01F20D445}" dt="2024-09-05T10:18:50.929" v="5311" actId="20577"/>
          <ac:spMkLst>
            <pc:docMk/>
            <pc:sldMk cId="875974064" sldId="464"/>
            <ac:spMk id="3" creationId="{00000000-0000-0000-0000-000000000000}"/>
          </ac:spMkLst>
        </pc:spChg>
      </pc:sldChg>
      <pc:sldChg chg="ord">
        <pc:chgData name="Raul Carstocea" userId="9365fa0b-d614-424a-b053-e1672c7d5d90" providerId="ADAL" clId="{08B52C98-C2BA-4EB3-B9E3-8DE01F20D445}" dt="2024-09-05T08:19:39.900" v="4436"/>
        <pc:sldMkLst>
          <pc:docMk/>
          <pc:sldMk cId="1454188101" sldId="467"/>
        </pc:sldMkLst>
      </pc:sldChg>
      <pc:sldChg chg="addSp delSp modSp add del mod setBg delDesignElem">
        <pc:chgData name="Raul Carstocea" userId="9365fa0b-d614-424a-b053-e1672c7d5d90" providerId="ADAL" clId="{08B52C98-C2BA-4EB3-B9E3-8DE01F20D445}" dt="2024-09-04T15:05:13.174" v="1391" actId="20577"/>
        <pc:sldMkLst>
          <pc:docMk/>
          <pc:sldMk cId="4231359737" sldId="470"/>
        </pc:sldMkLst>
        <pc:spChg chg="mod">
          <ac:chgData name="Raul Carstocea" userId="9365fa0b-d614-424a-b053-e1672c7d5d90" providerId="ADAL" clId="{08B52C98-C2BA-4EB3-B9E3-8DE01F20D445}" dt="2024-09-04T13:21:49.958" v="548" actId="20577"/>
          <ac:spMkLst>
            <pc:docMk/>
            <pc:sldMk cId="4231359737" sldId="470"/>
            <ac:spMk id="2" creationId="{00000000-0000-0000-0000-000000000000}"/>
          </ac:spMkLst>
        </pc:spChg>
        <pc:spChg chg="mod">
          <ac:chgData name="Raul Carstocea" userId="9365fa0b-d614-424a-b053-e1672c7d5d90" providerId="ADAL" clId="{08B52C98-C2BA-4EB3-B9E3-8DE01F20D445}" dt="2024-09-04T15:05:13.174" v="1391" actId="20577"/>
          <ac:spMkLst>
            <pc:docMk/>
            <pc:sldMk cId="4231359737" sldId="470"/>
            <ac:spMk id="3" creationId="{00000000-0000-0000-0000-000000000000}"/>
          </ac:spMkLst>
        </pc:spChg>
        <pc:spChg chg="add del">
          <ac:chgData name="Raul Carstocea" userId="9365fa0b-d614-424a-b053-e1672c7d5d90" providerId="ADAL" clId="{08B52C98-C2BA-4EB3-B9E3-8DE01F20D445}" dt="2024-09-04T13:20:45.218" v="405"/>
          <ac:spMkLst>
            <pc:docMk/>
            <pc:sldMk cId="4231359737" sldId="470"/>
            <ac:spMk id="8" creationId="{E009DD9B-5EE2-4C0D-8B2B-351C8C102205}"/>
          </ac:spMkLst>
        </pc:spChg>
        <pc:spChg chg="add del">
          <ac:chgData name="Raul Carstocea" userId="9365fa0b-d614-424a-b053-e1672c7d5d90" providerId="ADAL" clId="{08B52C98-C2BA-4EB3-B9E3-8DE01F20D445}" dt="2024-09-04T13:20:45.218" v="405"/>
          <ac:spMkLst>
            <pc:docMk/>
            <pc:sldMk cId="4231359737" sldId="470"/>
            <ac:spMk id="10" creationId="{E720DB99-7745-4E75-9D96-AAB6D55C531E}"/>
          </ac:spMkLst>
        </pc:spChg>
        <pc:spChg chg="add del">
          <ac:chgData name="Raul Carstocea" userId="9365fa0b-d614-424a-b053-e1672c7d5d90" providerId="ADAL" clId="{08B52C98-C2BA-4EB3-B9E3-8DE01F20D445}" dt="2024-09-04T13:20:45.218" v="405"/>
          <ac:spMkLst>
            <pc:docMk/>
            <pc:sldMk cId="4231359737" sldId="470"/>
            <ac:spMk id="12" creationId="{D68803C4-E159-4360-B7BB-74205C8F782D}"/>
          </ac:spMkLst>
        </pc:spChg>
        <pc:spChg chg="add del">
          <ac:chgData name="Raul Carstocea" userId="9365fa0b-d614-424a-b053-e1672c7d5d90" providerId="ADAL" clId="{08B52C98-C2BA-4EB3-B9E3-8DE01F20D445}" dt="2024-09-04T13:20:45.218" v="405"/>
          <ac:spMkLst>
            <pc:docMk/>
            <pc:sldMk cId="4231359737" sldId="470"/>
            <ac:spMk id="14" creationId="{504B0465-3B07-49BF-BEA7-D81476246293}"/>
          </ac:spMkLst>
        </pc:spChg>
        <pc:spChg chg="add del">
          <ac:chgData name="Raul Carstocea" userId="9365fa0b-d614-424a-b053-e1672c7d5d90" providerId="ADAL" clId="{08B52C98-C2BA-4EB3-B9E3-8DE01F20D445}" dt="2024-09-04T13:20:45.218" v="405"/>
          <ac:spMkLst>
            <pc:docMk/>
            <pc:sldMk cId="4231359737" sldId="470"/>
            <ac:spMk id="16" creationId="{49B7FFA5-14CB-4A4F-9BCC-CA3AA5D9D276}"/>
          </ac:spMkLst>
        </pc:spChg>
        <pc:spChg chg="add del">
          <ac:chgData name="Raul Carstocea" userId="9365fa0b-d614-424a-b053-e1672c7d5d90" providerId="ADAL" clId="{08B52C98-C2BA-4EB3-B9E3-8DE01F20D445}" dt="2024-09-04T13:20:45.218" v="405"/>
          <ac:spMkLst>
            <pc:docMk/>
            <pc:sldMk cId="4231359737" sldId="470"/>
            <ac:spMk id="18" creationId="{04E48745-7512-4EC2-9E20-9092D12150CA}"/>
          </ac:spMkLst>
        </pc:spChg>
      </pc:sldChg>
      <pc:sldChg chg="modSp mod">
        <pc:chgData name="Raul Carstocea" userId="9365fa0b-d614-424a-b053-e1672c7d5d90" providerId="ADAL" clId="{08B52C98-C2BA-4EB3-B9E3-8DE01F20D445}" dt="2024-09-05T08:11:18.262" v="3975" actId="20577"/>
        <pc:sldMkLst>
          <pc:docMk/>
          <pc:sldMk cId="566822841" sldId="473"/>
        </pc:sldMkLst>
        <pc:spChg chg="mod">
          <ac:chgData name="Raul Carstocea" userId="9365fa0b-d614-424a-b053-e1672c7d5d90" providerId="ADAL" clId="{08B52C98-C2BA-4EB3-B9E3-8DE01F20D445}" dt="2024-09-05T08:11:18.262" v="3975" actId="20577"/>
          <ac:spMkLst>
            <pc:docMk/>
            <pc:sldMk cId="566822841" sldId="473"/>
            <ac:spMk id="3" creationId="{00000000-0000-0000-0000-000000000000}"/>
          </ac:spMkLst>
        </pc:spChg>
      </pc:sldChg>
      <pc:sldChg chg="add del">
        <pc:chgData name="Raul Carstocea" userId="9365fa0b-d614-424a-b053-e1672c7d5d90" providerId="ADAL" clId="{08B52C98-C2BA-4EB3-B9E3-8DE01F20D445}" dt="2024-09-04T16:43:04.597" v="2539" actId="47"/>
        <pc:sldMkLst>
          <pc:docMk/>
          <pc:sldMk cId="1034480884" sldId="475"/>
        </pc:sldMkLst>
      </pc:sldChg>
      <pc:sldChg chg="modSp mod">
        <pc:chgData name="Raul Carstocea" userId="9365fa0b-d614-424a-b053-e1672c7d5d90" providerId="ADAL" clId="{08B52C98-C2BA-4EB3-B9E3-8DE01F20D445}" dt="2024-09-04T16:58:26.072" v="3600" actId="20577"/>
        <pc:sldMkLst>
          <pc:docMk/>
          <pc:sldMk cId="2342751707" sldId="476"/>
        </pc:sldMkLst>
        <pc:spChg chg="mod">
          <ac:chgData name="Raul Carstocea" userId="9365fa0b-d614-424a-b053-e1672c7d5d90" providerId="ADAL" clId="{08B52C98-C2BA-4EB3-B9E3-8DE01F20D445}" dt="2024-09-04T16:58:26.072" v="3600" actId="20577"/>
          <ac:spMkLst>
            <pc:docMk/>
            <pc:sldMk cId="2342751707" sldId="476"/>
            <ac:spMk id="3" creationId="{00000000-0000-0000-0000-000000000000}"/>
          </ac:spMkLst>
        </pc:spChg>
        <pc:spChg chg="mod">
          <ac:chgData name="Raul Carstocea" userId="9365fa0b-d614-424a-b053-e1672c7d5d90" providerId="ADAL" clId="{08B52C98-C2BA-4EB3-B9E3-8DE01F20D445}" dt="2024-09-04T15:21:34.171" v="2442" actId="27636"/>
          <ac:spMkLst>
            <pc:docMk/>
            <pc:sldMk cId="2342751707" sldId="476"/>
            <ac:spMk id="6" creationId="{116C9848-322D-0932-41E4-42284646C789}"/>
          </ac:spMkLst>
        </pc:spChg>
      </pc:sldChg>
      <pc:sldChg chg="modSp mod">
        <pc:chgData name="Raul Carstocea" userId="9365fa0b-d614-424a-b053-e1672c7d5d90" providerId="ADAL" clId="{08B52C98-C2BA-4EB3-B9E3-8DE01F20D445}" dt="2024-09-05T10:18:20.860" v="5281" actId="20577"/>
        <pc:sldMkLst>
          <pc:docMk/>
          <pc:sldMk cId="125719267" sldId="477"/>
        </pc:sldMkLst>
        <pc:spChg chg="mod">
          <ac:chgData name="Raul Carstocea" userId="9365fa0b-d614-424a-b053-e1672c7d5d90" providerId="ADAL" clId="{08B52C98-C2BA-4EB3-B9E3-8DE01F20D445}" dt="2024-09-05T10:18:20.860" v="5281" actId="20577"/>
          <ac:spMkLst>
            <pc:docMk/>
            <pc:sldMk cId="125719267" sldId="477"/>
            <ac:spMk id="3" creationId="{00000000-0000-0000-0000-000000000000}"/>
          </ac:spMkLst>
        </pc:spChg>
      </pc:sldChg>
      <pc:sldChg chg="del">
        <pc:chgData name="Raul Carstocea" userId="9365fa0b-d614-424a-b053-e1672c7d5d90" providerId="ADAL" clId="{08B52C98-C2BA-4EB3-B9E3-8DE01F20D445}" dt="2024-09-04T12:46:41.876" v="50" actId="47"/>
        <pc:sldMkLst>
          <pc:docMk/>
          <pc:sldMk cId="1760433382" sldId="485"/>
        </pc:sldMkLst>
      </pc:sldChg>
      <pc:sldChg chg="del">
        <pc:chgData name="Raul Carstocea" userId="9365fa0b-d614-424a-b053-e1672c7d5d90" providerId="ADAL" clId="{08B52C98-C2BA-4EB3-B9E3-8DE01F20D445}" dt="2024-09-04T12:46:41.876" v="50" actId="47"/>
        <pc:sldMkLst>
          <pc:docMk/>
          <pc:sldMk cId="4116081356" sldId="487"/>
        </pc:sldMkLst>
      </pc:sldChg>
      <pc:sldChg chg="del">
        <pc:chgData name="Raul Carstocea" userId="9365fa0b-d614-424a-b053-e1672c7d5d90" providerId="ADAL" clId="{08B52C98-C2BA-4EB3-B9E3-8DE01F20D445}" dt="2024-09-04T12:46:41.876" v="50" actId="47"/>
        <pc:sldMkLst>
          <pc:docMk/>
          <pc:sldMk cId="2100594861" sldId="488"/>
        </pc:sldMkLst>
      </pc:sldChg>
      <pc:sldChg chg="del">
        <pc:chgData name="Raul Carstocea" userId="9365fa0b-d614-424a-b053-e1672c7d5d90" providerId="ADAL" clId="{08B52C98-C2BA-4EB3-B9E3-8DE01F20D445}" dt="2024-09-04T12:46:41.876" v="50" actId="47"/>
        <pc:sldMkLst>
          <pc:docMk/>
          <pc:sldMk cId="241233847" sldId="489"/>
        </pc:sldMkLst>
      </pc:sldChg>
      <pc:sldChg chg="del">
        <pc:chgData name="Raul Carstocea" userId="9365fa0b-d614-424a-b053-e1672c7d5d90" providerId="ADAL" clId="{08B52C98-C2BA-4EB3-B9E3-8DE01F20D445}" dt="2024-09-04T12:46:41.876" v="50" actId="47"/>
        <pc:sldMkLst>
          <pc:docMk/>
          <pc:sldMk cId="211484255" sldId="491"/>
        </pc:sldMkLst>
      </pc:sldChg>
      <pc:sldChg chg="modSp mod">
        <pc:chgData name="Raul Carstocea" userId="9365fa0b-d614-424a-b053-e1672c7d5d90" providerId="ADAL" clId="{08B52C98-C2BA-4EB3-B9E3-8DE01F20D445}" dt="2024-09-05T09:23:27.580" v="5121" actId="20577"/>
        <pc:sldMkLst>
          <pc:docMk/>
          <pc:sldMk cId="3108829294" sldId="493"/>
        </pc:sldMkLst>
        <pc:spChg chg="mod">
          <ac:chgData name="Raul Carstocea" userId="9365fa0b-d614-424a-b053-e1672c7d5d90" providerId="ADAL" clId="{08B52C98-C2BA-4EB3-B9E3-8DE01F20D445}" dt="2024-09-05T09:23:27.580" v="5121" actId="20577"/>
          <ac:spMkLst>
            <pc:docMk/>
            <pc:sldMk cId="3108829294" sldId="493"/>
            <ac:spMk id="3" creationId="{00000000-0000-0000-0000-000000000000}"/>
          </ac:spMkLst>
        </pc:spChg>
      </pc:sldChg>
      <pc:sldChg chg="modSp mod">
        <pc:chgData name="Raul Carstocea" userId="9365fa0b-d614-424a-b053-e1672c7d5d90" providerId="ADAL" clId="{08B52C98-C2BA-4EB3-B9E3-8DE01F20D445}" dt="2024-09-04T12:50:23.682" v="377" actId="20577"/>
        <pc:sldMkLst>
          <pc:docMk/>
          <pc:sldMk cId="1602678624" sldId="494"/>
        </pc:sldMkLst>
        <pc:spChg chg="mod">
          <ac:chgData name="Raul Carstocea" userId="9365fa0b-d614-424a-b053-e1672c7d5d90" providerId="ADAL" clId="{08B52C98-C2BA-4EB3-B9E3-8DE01F20D445}" dt="2024-09-04T12:50:23.682" v="377" actId="20577"/>
          <ac:spMkLst>
            <pc:docMk/>
            <pc:sldMk cId="1602678624" sldId="494"/>
            <ac:spMk id="3" creationId="{00000000-0000-0000-0000-000000000000}"/>
          </ac:spMkLst>
        </pc:spChg>
      </pc:sldChg>
      <pc:sldChg chg="addSp delSp modSp mod ord">
        <pc:chgData name="Raul Carstocea" userId="9365fa0b-d614-424a-b053-e1672c7d5d90" providerId="ADAL" clId="{08B52C98-C2BA-4EB3-B9E3-8DE01F20D445}" dt="2024-09-04T15:19:10.006" v="2439" actId="20577"/>
        <pc:sldMkLst>
          <pc:docMk/>
          <pc:sldMk cId="2125946227" sldId="496"/>
        </pc:sldMkLst>
        <pc:spChg chg="mod">
          <ac:chgData name="Raul Carstocea" userId="9365fa0b-d614-424a-b053-e1672c7d5d90" providerId="ADAL" clId="{08B52C98-C2BA-4EB3-B9E3-8DE01F20D445}" dt="2024-09-04T15:10:25.027" v="1419" actId="20577"/>
          <ac:spMkLst>
            <pc:docMk/>
            <pc:sldMk cId="2125946227" sldId="496"/>
            <ac:spMk id="2" creationId="{00000000-0000-0000-0000-000000000000}"/>
          </ac:spMkLst>
        </pc:spChg>
        <pc:spChg chg="mod">
          <ac:chgData name="Raul Carstocea" userId="9365fa0b-d614-424a-b053-e1672c7d5d90" providerId="ADAL" clId="{08B52C98-C2BA-4EB3-B9E3-8DE01F20D445}" dt="2024-09-04T15:19:10.006" v="2439" actId="20577"/>
          <ac:spMkLst>
            <pc:docMk/>
            <pc:sldMk cId="2125946227" sldId="496"/>
            <ac:spMk id="3" creationId="{00000000-0000-0000-0000-000000000000}"/>
          </ac:spMkLst>
        </pc:spChg>
        <pc:spChg chg="mod">
          <ac:chgData name="Raul Carstocea" userId="9365fa0b-d614-424a-b053-e1672c7d5d90" providerId="ADAL" clId="{08B52C98-C2BA-4EB3-B9E3-8DE01F20D445}" dt="2024-09-04T15:12:14.218" v="1569" actId="20577"/>
          <ac:spMkLst>
            <pc:docMk/>
            <pc:sldMk cId="2125946227" sldId="496"/>
            <ac:spMk id="6" creationId="{CF1560DD-95D9-9720-4AA8-84B1AB2BD938}"/>
          </ac:spMkLst>
        </pc:spChg>
        <pc:picChg chg="add mod">
          <ac:chgData name="Raul Carstocea" userId="9365fa0b-d614-424a-b053-e1672c7d5d90" providerId="ADAL" clId="{08B52C98-C2BA-4EB3-B9E3-8DE01F20D445}" dt="2024-09-04T15:11:03.952" v="1428" actId="1076"/>
          <ac:picMkLst>
            <pc:docMk/>
            <pc:sldMk cId="2125946227" sldId="496"/>
            <ac:picMk id="5" creationId="{45975EAA-61B4-2048-544C-89BD0EAD7910}"/>
          </ac:picMkLst>
        </pc:picChg>
        <pc:picChg chg="del">
          <ac:chgData name="Raul Carstocea" userId="9365fa0b-d614-424a-b053-e1672c7d5d90" providerId="ADAL" clId="{08B52C98-C2BA-4EB3-B9E3-8DE01F20D445}" dt="2024-09-04T15:10:27.326" v="1420" actId="478"/>
          <ac:picMkLst>
            <pc:docMk/>
            <pc:sldMk cId="2125946227" sldId="496"/>
            <ac:picMk id="7" creationId="{DD856BEF-DFB4-5ADD-13E8-B8B2BAFCE9CD}"/>
          </ac:picMkLst>
        </pc:picChg>
      </pc:sldChg>
      <pc:sldChg chg="del">
        <pc:chgData name="Raul Carstocea" userId="9365fa0b-d614-424a-b053-e1672c7d5d90" providerId="ADAL" clId="{08B52C98-C2BA-4EB3-B9E3-8DE01F20D445}" dt="2024-09-04T12:50:41.183" v="378" actId="2696"/>
        <pc:sldMkLst>
          <pc:docMk/>
          <pc:sldMk cId="3809791124" sldId="497"/>
        </pc:sldMkLst>
      </pc:sldChg>
      <pc:sldChg chg="modSp mod">
        <pc:chgData name="Raul Carstocea" userId="9365fa0b-d614-424a-b053-e1672c7d5d90" providerId="ADAL" clId="{08B52C98-C2BA-4EB3-B9E3-8DE01F20D445}" dt="2024-09-04T16:39:38.007" v="2533" actId="1076"/>
        <pc:sldMkLst>
          <pc:docMk/>
          <pc:sldMk cId="3148726594" sldId="498"/>
        </pc:sldMkLst>
        <pc:spChg chg="mod">
          <ac:chgData name="Raul Carstocea" userId="9365fa0b-d614-424a-b053-e1672c7d5d90" providerId="ADAL" clId="{08B52C98-C2BA-4EB3-B9E3-8DE01F20D445}" dt="2024-09-04T16:39:38.007" v="2533" actId="1076"/>
          <ac:spMkLst>
            <pc:docMk/>
            <pc:sldMk cId="3148726594" sldId="498"/>
            <ac:spMk id="3" creationId="{00000000-0000-0000-0000-000000000000}"/>
          </ac:spMkLst>
        </pc:spChg>
      </pc:sldChg>
      <pc:sldChg chg="modSp mod">
        <pc:chgData name="Raul Carstocea" userId="9365fa0b-d614-424a-b053-e1672c7d5d90" providerId="ADAL" clId="{08B52C98-C2BA-4EB3-B9E3-8DE01F20D445}" dt="2024-09-05T09:19:25.132" v="5018" actId="20577"/>
        <pc:sldMkLst>
          <pc:docMk/>
          <pc:sldMk cId="2560574408" sldId="499"/>
        </pc:sldMkLst>
        <pc:spChg chg="mod">
          <ac:chgData name="Raul Carstocea" userId="9365fa0b-d614-424a-b053-e1672c7d5d90" providerId="ADAL" clId="{08B52C98-C2BA-4EB3-B9E3-8DE01F20D445}" dt="2024-09-05T09:19:25.132" v="5018" actId="20577"/>
          <ac:spMkLst>
            <pc:docMk/>
            <pc:sldMk cId="2560574408" sldId="499"/>
            <ac:spMk id="3" creationId="{00000000-0000-0000-0000-000000000000}"/>
          </ac:spMkLst>
        </pc:spChg>
      </pc:sldChg>
      <pc:sldChg chg="del">
        <pc:chgData name="Raul Carstocea" userId="9365fa0b-d614-424a-b053-e1672c7d5d90" providerId="ADAL" clId="{08B52C98-C2BA-4EB3-B9E3-8DE01F20D445}" dt="2024-09-04T15:21:13.614" v="2440" actId="2696"/>
        <pc:sldMkLst>
          <pc:docMk/>
          <pc:sldMk cId="3769728325" sldId="500"/>
        </pc:sldMkLst>
      </pc:sldChg>
      <pc:sldChg chg="addSp modSp">
        <pc:chgData name="Raul Carstocea" userId="9365fa0b-d614-424a-b053-e1672c7d5d90" providerId="ADAL" clId="{08B52C98-C2BA-4EB3-B9E3-8DE01F20D445}" dt="2024-09-04T15:56:57.463" v="2446"/>
        <pc:sldMkLst>
          <pc:docMk/>
          <pc:sldMk cId="3239645138" sldId="503"/>
        </pc:sldMkLst>
        <pc:picChg chg="add mod">
          <ac:chgData name="Raul Carstocea" userId="9365fa0b-d614-424a-b053-e1672c7d5d90" providerId="ADAL" clId="{08B52C98-C2BA-4EB3-B9E3-8DE01F20D445}" dt="2024-09-04T15:56:57.463" v="2446"/>
          <ac:picMkLst>
            <pc:docMk/>
            <pc:sldMk cId="3239645138" sldId="503"/>
            <ac:picMk id="4" creationId="{CE8602D5-AF79-DDE6-64B3-0077C22EDF66}"/>
          </ac:picMkLst>
        </pc:picChg>
      </pc:sldChg>
      <pc:sldChg chg="modSp del mod">
        <pc:chgData name="Raul Carstocea" userId="9365fa0b-d614-424a-b053-e1672c7d5d90" providerId="ADAL" clId="{08B52C98-C2BA-4EB3-B9E3-8DE01F20D445}" dt="2024-09-04T15:57:58.713" v="2448" actId="2696"/>
        <pc:sldMkLst>
          <pc:docMk/>
          <pc:sldMk cId="997881423" sldId="504"/>
        </pc:sldMkLst>
        <pc:spChg chg="mod">
          <ac:chgData name="Raul Carstocea" userId="9365fa0b-d614-424a-b053-e1672c7d5d90" providerId="ADAL" clId="{08B52C98-C2BA-4EB3-B9E3-8DE01F20D445}" dt="2024-09-04T15:25:34.807" v="2443" actId="6549"/>
          <ac:spMkLst>
            <pc:docMk/>
            <pc:sldMk cId="997881423" sldId="504"/>
            <ac:spMk id="2" creationId="{00000000-0000-0000-0000-000000000000}"/>
          </ac:spMkLst>
        </pc:spChg>
        <pc:spChg chg="mod">
          <ac:chgData name="Raul Carstocea" userId="9365fa0b-d614-424a-b053-e1672c7d5d90" providerId="ADAL" clId="{08B52C98-C2BA-4EB3-B9E3-8DE01F20D445}" dt="2024-09-04T15:25:38.836" v="2444" actId="6549"/>
          <ac:spMkLst>
            <pc:docMk/>
            <pc:sldMk cId="997881423" sldId="504"/>
            <ac:spMk id="3" creationId="{00000000-0000-0000-0000-000000000000}"/>
          </ac:spMkLst>
        </pc:spChg>
      </pc:sldChg>
      <pc:sldChg chg="modSp mod">
        <pc:chgData name="Raul Carstocea" userId="9365fa0b-d614-424a-b053-e1672c7d5d90" providerId="ADAL" clId="{08B52C98-C2BA-4EB3-B9E3-8DE01F20D445}" dt="2024-09-05T07:59:52.629" v="3602" actId="27636"/>
        <pc:sldMkLst>
          <pc:docMk/>
          <pc:sldMk cId="2296279751" sldId="505"/>
        </pc:sldMkLst>
        <pc:spChg chg="mod">
          <ac:chgData name="Raul Carstocea" userId="9365fa0b-d614-424a-b053-e1672c7d5d90" providerId="ADAL" clId="{08B52C98-C2BA-4EB3-B9E3-8DE01F20D445}" dt="2024-09-05T07:59:52.629" v="3602" actId="27636"/>
          <ac:spMkLst>
            <pc:docMk/>
            <pc:sldMk cId="2296279751" sldId="505"/>
            <ac:spMk id="3" creationId="{00000000-0000-0000-0000-000000000000}"/>
          </ac:spMkLst>
        </pc:spChg>
      </pc:sldChg>
      <pc:sldChg chg="modSp add mod">
        <pc:chgData name="Raul Carstocea" userId="9365fa0b-d614-424a-b053-e1672c7d5d90" providerId="ADAL" clId="{08B52C98-C2BA-4EB3-B9E3-8DE01F20D445}" dt="2024-09-05T09:24:41.867" v="5202" actId="20577"/>
        <pc:sldMkLst>
          <pc:docMk/>
          <pc:sldMk cId="443504596" sldId="506"/>
        </pc:sldMkLst>
        <pc:spChg chg="mod">
          <ac:chgData name="Raul Carstocea" userId="9365fa0b-d614-424a-b053-e1672c7d5d90" providerId="ADAL" clId="{08B52C98-C2BA-4EB3-B9E3-8DE01F20D445}" dt="2024-09-05T09:24:41.867" v="5202" actId="20577"/>
          <ac:spMkLst>
            <pc:docMk/>
            <pc:sldMk cId="443504596" sldId="506"/>
            <ac:spMk id="3" creationId="{00000000-0000-0000-0000-000000000000}"/>
          </ac:spMkLst>
        </pc:spChg>
      </pc:sldChg>
      <pc:sldChg chg="add">
        <pc:chgData name="Raul Carstocea" userId="9365fa0b-d614-424a-b053-e1672c7d5d90" providerId="ADAL" clId="{08B52C98-C2BA-4EB3-B9E3-8DE01F20D445}" dt="2024-09-04T15:25:59.686" v="2445"/>
        <pc:sldMkLst>
          <pc:docMk/>
          <pc:sldMk cId="1413701781" sldId="507"/>
        </pc:sldMkLst>
      </pc:sldChg>
      <pc:sldChg chg="addSp delSp add del setBg delDesignElem">
        <pc:chgData name="Raul Carstocea" userId="9365fa0b-d614-424a-b053-e1672c7d5d90" providerId="ADAL" clId="{08B52C98-C2BA-4EB3-B9E3-8DE01F20D445}" dt="2024-09-04T15:10:30.321" v="1423"/>
        <pc:sldMkLst>
          <pc:docMk/>
          <pc:sldMk cId="4250624929" sldId="507"/>
        </pc:sldMkLst>
        <pc:spChg chg="add del">
          <ac:chgData name="Raul Carstocea" userId="9365fa0b-d614-424a-b053-e1672c7d5d90" providerId="ADAL" clId="{08B52C98-C2BA-4EB3-B9E3-8DE01F20D445}" dt="2024-09-04T15:10:30.321" v="1423"/>
          <ac:spMkLst>
            <pc:docMk/>
            <pc:sldMk cId="4250624929" sldId="507"/>
            <ac:spMk id="8" creationId="{E009DD9B-5EE2-4C0D-8B2B-351C8C102205}"/>
          </ac:spMkLst>
        </pc:spChg>
        <pc:spChg chg="add del">
          <ac:chgData name="Raul Carstocea" userId="9365fa0b-d614-424a-b053-e1672c7d5d90" providerId="ADAL" clId="{08B52C98-C2BA-4EB3-B9E3-8DE01F20D445}" dt="2024-09-04T15:10:30.321" v="1423"/>
          <ac:spMkLst>
            <pc:docMk/>
            <pc:sldMk cId="4250624929" sldId="507"/>
            <ac:spMk id="10" creationId="{E720DB99-7745-4E75-9D96-AAB6D55C531E}"/>
          </ac:spMkLst>
        </pc:spChg>
        <pc:spChg chg="add del">
          <ac:chgData name="Raul Carstocea" userId="9365fa0b-d614-424a-b053-e1672c7d5d90" providerId="ADAL" clId="{08B52C98-C2BA-4EB3-B9E3-8DE01F20D445}" dt="2024-09-04T15:10:30.321" v="1423"/>
          <ac:spMkLst>
            <pc:docMk/>
            <pc:sldMk cId="4250624929" sldId="507"/>
            <ac:spMk id="12" creationId="{D68803C4-E159-4360-B7BB-74205C8F782D}"/>
          </ac:spMkLst>
        </pc:spChg>
        <pc:spChg chg="add del">
          <ac:chgData name="Raul Carstocea" userId="9365fa0b-d614-424a-b053-e1672c7d5d90" providerId="ADAL" clId="{08B52C98-C2BA-4EB3-B9E3-8DE01F20D445}" dt="2024-09-04T15:10:30.321" v="1423"/>
          <ac:spMkLst>
            <pc:docMk/>
            <pc:sldMk cId="4250624929" sldId="507"/>
            <ac:spMk id="14" creationId="{504B0465-3B07-49BF-BEA7-D81476246293}"/>
          </ac:spMkLst>
        </pc:spChg>
        <pc:spChg chg="add del">
          <ac:chgData name="Raul Carstocea" userId="9365fa0b-d614-424a-b053-e1672c7d5d90" providerId="ADAL" clId="{08B52C98-C2BA-4EB3-B9E3-8DE01F20D445}" dt="2024-09-04T15:10:30.321" v="1423"/>
          <ac:spMkLst>
            <pc:docMk/>
            <pc:sldMk cId="4250624929" sldId="507"/>
            <ac:spMk id="16" creationId="{49B7FFA5-14CB-4A4F-9BCC-CA3AA5D9D276}"/>
          </ac:spMkLst>
        </pc:spChg>
        <pc:spChg chg="add del">
          <ac:chgData name="Raul Carstocea" userId="9365fa0b-d614-424a-b053-e1672c7d5d90" providerId="ADAL" clId="{08B52C98-C2BA-4EB3-B9E3-8DE01F20D445}" dt="2024-09-04T15:10:30.321" v="1423"/>
          <ac:spMkLst>
            <pc:docMk/>
            <pc:sldMk cId="4250624929" sldId="507"/>
            <ac:spMk id="18" creationId="{04E48745-7512-4EC2-9E20-9092D12150CA}"/>
          </ac:spMkLst>
        </pc:spChg>
      </pc:sldChg>
      <pc:sldChg chg="add del ord">
        <pc:chgData name="Raul Carstocea" userId="9365fa0b-d614-424a-b053-e1672c7d5d90" providerId="ADAL" clId="{08B52C98-C2BA-4EB3-B9E3-8DE01F20D445}" dt="2024-09-04T16:43:12.109" v="2542" actId="47"/>
        <pc:sldMkLst>
          <pc:docMk/>
          <pc:sldMk cId="130395011" sldId="508"/>
        </pc:sldMkLst>
      </pc:sldChg>
      <pc:sldChg chg="addSp delSp modSp add mod ord">
        <pc:chgData name="Raul Carstocea" userId="9365fa0b-d614-424a-b053-e1672c7d5d90" providerId="ADAL" clId="{08B52C98-C2BA-4EB3-B9E3-8DE01F20D445}" dt="2024-09-05T09:25:49.883" v="5231" actId="20577"/>
        <pc:sldMkLst>
          <pc:docMk/>
          <pc:sldMk cId="408069066" sldId="509"/>
        </pc:sldMkLst>
        <pc:spChg chg="mod">
          <ac:chgData name="Raul Carstocea" userId="9365fa0b-d614-424a-b053-e1672c7d5d90" providerId="ADAL" clId="{08B52C98-C2BA-4EB3-B9E3-8DE01F20D445}" dt="2024-09-04T16:45:02.239" v="2719" actId="20577"/>
          <ac:spMkLst>
            <pc:docMk/>
            <pc:sldMk cId="408069066" sldId="509"/>
            <ac:spMk id="2" creationId="{00000000-0000-0000-0000-000000000000}"/>
          </ac:spMkLst>
        </pc:spChg>
        <pc:spChg chg="mod">
          <ac:chgData name="Raul Carstocea" userId="9365fa0b-d614-424a-b053-e1672c7d5d90" providerId="ADAL" clId="{08B52C98-C2BA-4EB3-B9E3-8DE01F20D445}" dt="2024-09-05T09:25:49.883" v="5231" actId="20577"/>
          <ac:spMkLst>
            <pc:docMk/>
            <pc:sldMk cId="408069066" sldId="509"/>
            <ac:spMk id="3" creationId="{00000000-0000-0000-0000-000000000000}"/>
          </ac:spMkLst>
        </pc:spChg>
        <pc:spChg chg="mod">
          <ac:chgData name="Raul Carstocea" userId="9365fa0b-d614-424a-b053-e1672c7d5d90" providerId="ADAL" clId="{08B52C98-C2BA-4EB3-B9E3-8DE01F20D445}" dt="2024-09-04T16:55:05.019" v="3442" actId="20577"/>
          <ac:spMkLst>
            <pc:docMk/>
            <pc:sldMk cId="408069066" sldId="509"/>
            <ac:spMk id="6" creationId="{CF1560DD-95D9-9720-4AA8-84B1AB2BD938}"/>
          </ac:spMkLst>
        </pc:spChg>
        <pc:picChg chg="add mod">
          <ac:chgData name="Raul Carstocea" userId="9365fa0b-d614-424a-b053-e1672c7d5d90" providerId="ADAL" clId="{08B52C98-C2BA-4EB3-B9E3-8DE01F20D445}" dt="2024-09-04T16:43:31.914" v="2551" actId="1076"/>
          <ac:picMkLst>
            <pc:docMk/>
            <pc:sldMk cId="408069066" sldId="509"/>
            <ac:picMk id="5" creationId="{C36EA8C2-84B2-1DD3-0EA9-718F44C56DA6}"/>
          </ac:picMkLst>
        </pc:picChg>
        <pc:picChg chg="del">
          <ac:chgData name="Raul Carstocea" userId="9365fa0b-d614-424a-b053-e1672c7d5d90" providerId="ADAL" clId="{08B52C98-C2BA-4EB3-B9E3-8DE01F20D445}" dt="2024-09-04T16:43:17.765" v="2543" actId="478"/>
          <ac:picMkLst>
            <pc:docMk/>
            <pc:sldMk cId="408069066" sldId="509"/>
            <ac:picMk id="7" creationId="{DD856BEF-DFB4-5ADD-13E8-B8B2BAFCE9CD}"/>
          </ac:picMkLst>
        </pc:picChg>
      </pc:sldChg>
      <pc:sldChg chg="addSp delSp modSp add mod ord">
        <pc:chgData name="Raul Carstocea" userId="9365fa0b-d614-424a-b053-e1672c7d5d90" providerId="ADAL" clId="{08B52C98-C2BA-4EB3-B9E3-8DE01F20D445}" dt="2024-09-05T09:28:38.258" v="5261" actId="115"/>
        <pc:sldMkLst>
          <pc:docMk/>
          <pc:sldMk cId="1406355059" sldId="510"/>
        </pc:sldMkLst>
        <pc:spChg chg="mod">
          <ac:chgData name="Raul Carstocea" userId="9365fa0b-d614-424a-b053-e1672c7d5d90" providerId="ADAL" clId="{08B52C98-C2BA-4EB3-B9E3-8DE01F20D445}" dt="2024-09-05T08:22:32.167" v="4586" actId="20577"/>
          <ac:spMkLst>
            <pc:docMk/>
            <pc:sldMk cId="1406355059" sldId="510"/>
            <ac:spMk id="2" creationId="{00000000-0000-0000-0000-000000000000}"/>
          </ac:spMkLst>
        </pc:spChg>
        <pc:spChg chg="mod">
          <ac:chgData name="Raul Carstocea" userId="9365fa0b-d614-424a-b053-e1672c7d5d90" providerId="ADAL" clId="{08B52C98-C2BA-4EB3-B9E3-8DE01F20D445}" dt="2024-09-05T09:28:38.258" v="5261" actId="115"/>
          <ac:spMkLst>
            <pc:docMk/>
            <pc:sldMk cId="1406355059" sldId="510"/>
            <ac:spMk id="3" creationId="{00000000-0000-0000-0000-000000000000}"/>
          </ac:spMkLst>
        </pc:spChg>
        <pc:spChg chg="mod">
          <ac:chgData name="Raul Carstocea" userId="9365fa0b-d614-424a-b053-e1672c7d5d90" providerId="ADAL" clId="{08B52C98-C2BA-4EB3-B9E3-8DE01F20D445}" dt="2024-09-05T08:18:14.792" v="4290" actId="27636"/>
          <ac:spMkLst>
            <pc:docMk/>
            <pc:sldMk cId="1406355059" sldId="510"/>
            <ac:spMk id="5" creationId="{1E9569ED-3635-635C-5167-599C7BC4E9CB}"/>
          </ac:spMkLst>
        </pc:spChg>
        <pc:picChg chg="del">
          <ac:chgData name="Raul Carstocea" userId="9365fa0b-d614-424a-b053-e1672c7d5d90" providerId="ADAL" clId="{08B52C98-C2BA-4EB3-B9E3-8DE01F20D445}" dt="2024-09-05T08:17:55.018" v="4283" actId="478"/>
          <ac:picMkLst>
            <pc:docMk/>
            <pc:sldMk cId="1406355059" sldId="510"/>
            <ac:picMk id="4" creationId="{AE129172-C289-83F1-7C68-A5861F52B4FD}"/>
          </ac:picMkLst>
        </pc:picChg>
        <pc:picChg chg="add mod">
          <ac:chgData name="Raul Carstocea" userId="9365fa0b-d614-424a-b053-e1672c7d5d90" providerId="ADAL" clId="{08B52C98-C2BA-4EB3-B9E3-8DE01F20D445}" dt="2024-09-05T08:18:24.678" v="4291" actId="1076"/>
          <ac:picMkLst>
            <pc:docMk/>
            <pc:sldMk cId="1406355059" sldId="510"/>
            <ac:picMk id="7" creationId="{B66351A3-59D2-A876-A22B-B33BC04709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688C4-47B7-4A71-9E99-03F6C683F511}" type="datetimeFigureOut">
              <a:rPr lang="en-GB" smtClean="0"/>
              <a:pPr/>
              <a:t>05/09/2024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008DB-C6C1-43E6-9704-1E2CC4618763}" type="slidenum">
              <a:rPr lang="en-GB" smtClean="0"/>
              <a:pPr/>
              <a:t>‹#›</a:t>
            </a:fld>
            <a:endParaRPr lang="en-GB"/>
          </a:p>
        </p:txBody>
      </p:sp>
    </p:spTree>
    <p:extLst>
      <p:ext uri="{BB962C8B-B14F-4D97-AF65-F5344CB8AC3E}">
        <p14:creationId xmlns:p14="http://schemas.microsoft.com/office/powerpoint/2010/main" val="381339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5" name="Footer Placeholder 4"/>
          <p:cNvSpPr>
            <a:spLocks noGrp="1"/>
          </p:cNvSpPr>
          <p:nvPr>
            <p:ph type="ftr" sz="quarter" idx="11"/>
          </p:nvPr>
        </p:nvSpPr>
        <p:spPr>
          <a:xfrm>
            <a:off x="812805" y="6272785"/>
            <a:ext cx="4745736" cy="365125"/>
          </a:xfrm>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290F208-7078-4578-8C75-37025DB0B5AF}" type="slidenum">
              <a:rPr lang="en-GB" smtClean="0"/>
              <a:pPr/>
              <a:t>‹#›</a:t>
            </a:fld>
            <a:endParaRPr lang="en-GB"/>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5897"/>
            <a:ext cx="2267744" cy="462442"/>
          </a:xfrm>
          <a:prstGeom prst="rect">
            <a:avLst/>
          </a:prstGeom>
        </p:spPr>
      </p:pic>
    </p:spTree>
    <p:extLst>
      <p:ext uri="{BB962C8B-B14F-4D97-AF65-F5344CB8AC3E}">
        <p14:creationId xmlns:p14="http://schemas.microsoft.com/office/powerpoint/2010/main" val="135185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218418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2003949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90F208-7078-4578-8C75-37025DB0B5AF}" type="slidenum">
              <a:rPr lang="en-GB" smtClean="0"/>
              <a:pPr/>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03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256116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4D2528D-9D5D-4718-8B64-1FEFA4825D37}" type="datetimeFigureOut">
              <a:rPr lang="en-GB" smtClean="0"/>
              <a:pPr/>
              <a:t>05/09/2024</a:t>
            </a:fld>
            <a:endParaRPr lang="en-GB"/>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290F208-7078-4578-8C75-37025DB0B5AF}" type="slidenum">
              <a:rPr lang="en-GB" smtClean="0"/>
              <a:pPr/>
              <a:t>‹#›</a:t>
            </a:fld>
            <a:endParaRPr lang="en-GB"/>
          </a:p>
        </p:txBody>
      </p:sp>
    </p:spTree>
    <p:extLst>
      <p:ext uri="{BB962C8B-B14F-4D97-AF65-F5344CB8AC3E}">
        <p14:creationId xmlns:p14="http://schemas.microsoft.com/office/powerpoint/2010/main" val="27364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57598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151123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4D2528D-9D5D-4718-8B64-1FEFA4825D37}" type="datetimeFigureOut">
              <a:rPr lang="en-GB" smtClean="0"/>
              <a:pPr/>
              <a:t>05/09/2024</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17335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287922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33584792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C4D2528D-9D5D-4718-8B64-1FEFA4825D37}" type="datetimeFigureOut">
              <a:rPr lang="en-GB" smtClean="0"/>
              <a:pPr/>
              <a:t>05/09/2024</a:t>
            </a:fld>
            <a:endParaRPr lang="en-GB"/>
          </a:p>
        </p:txBody>
      </p:sp>
      <p:sp>
        <p:nvSpPr>
          <p:cNvPr id="10" name="Slide Number Placeholder 9"/>
          <p:cNvSpPr>
            <a:spLocks noGrp="1"/>
          </p:cNvSpPr>
          <p:nvPr>
            <p:ph type="sldNum" sz="quarter" idx="12"/>
          </p:nvPr>
        </p:nvSpPr>
        <p:spPr/>
        <p:txBody>
          <a:bodyPr/>
          <a:lstStyle/>
          <a:p>
            <a:fld id="{6290F208-7078-4578-8C75-37025DB0B5AF}" type="slidenum">
              <a:rPr lang="en-GB" smtClean="0"/>
              <a:pPr/>
              <a:t>‹#›</a:t>
            </a:fld>
            <a:endParaRPr lang="en-GB"/>
          </a:p>
        </p:txBody>
      </p:sp>
    </p:spTree>
    <p:extLst>
      <p:ext uri="{BB962C8B-B14F-4D97-AF65-F5344CB8AC3E}">
        <p14:creationId xmlns:p14="http://schemas.microsoft.com/office/powerpoint/2010/main" val="37691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C4D2528D-9D5D-4718-8B64-1FEFA4825D37}" type="datetimeFigureOut">
              <a:rPr lang="en-GB" smtClean="0"/>
              <a:pPr/>
              <a:t>05/09/2024</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6290F208-7078-4578-8C75-37025DB0B5AF}" type="slidenum">
              <a:rPr lang="en-GB" smtClean="0"/>
              <a:pPr/>
              <a:t>‹#›</a:t>
            </a:fld>
            <a:endParaRPr lang="en-GB"/>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22190"/>
            <a:ext cx="2267744" cy="462442"/>
          </a:xfrm>
          <a:prstGeom prst="rect">
            <a:avLst/>
          </a:prstGeom>
        </p:spPr>
      </p:pic>
    </p:spTree>
    <p:extLst>
      <p:ext uri="{BB962C8B-B14F-4D97-AF65-F5344CB8AC3E}">
        <p14:creationId xmlns:p14="http://schemas.microsoft.com/office/powerpoint/2010/main" val="227505488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raul.carstocea@mu.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5.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8352928" cy="1800200"/>
          </a:xfrm>
        </p:spPr>
        <p:txBody>
          <a:bodyPr anchor="ctr" anchorCtr="0"/>
          <a:lstStyle/>
          <a:p>
            <a:pPr algn="ctr">
              <a:spcBef>
                <a:spcPts val="1800"/>
              </a:spcBef>
              <a:spcAft>
                <a:spcPts val="1800"/>
              </a:spcAft>
            </a:pPr>
            <a:r>
              <a:rPr lang="en-GB" sz="3800" b="1" dirty="0" err="1">
                <a:latin typeface="Lucida Sans" panose="020B0602030504020204" pitchFamily="34" charset="0"/>
              </a:rPr>
              <a:t>roma</a:t>
            </a:r>
            <a:r>
              <a:rPr lang="en-GB" sz="3800" b="1" dirty="0">
                <a:latin typeface="Lucida Sans" panose="020B0602030504020204" pitchFamily="34" charset="0"/>
              </a:rPr>
              <a:t> identity </a:t>
            </a:r>
            <a:br>
              <a:rPr lang="en-GB" sz="3800" b="1" dirty="0">
                <a:latin typeface="Lucida Sans" panose="020B0602030504020204" pitchFamily="34" charset="0"/>
              </a:rPr>
            </a:br>
            <a:r>
              <a:rPr lang="en-GB" sz="3000" b="1" dirty="0">
                <a:latin typeface="Lucida Sans" panose="020B0602030504020204" pitchFamily="34" charset="0"/>
              </a:rPr>
              <a:t>through the ages</a:t>
            </a:r>
            <a:endParaRPr lang="en-GB" sz="3000" dirty="0">
              <a:latin typeface="Lucida Sans" panose="020B0602030504020204" pitchFamily="34" charset="0"/>
            </a:endParaRPr>
          </a:p>
        </p:txBody>
      </p:sp>
      <p:sp>
        <p:nvSpPr>
          <p:cNvPr id="3" name="Subtitle 2"/>
          <p:cNvSpPr>
            <a:spLocks noGrp="1"/>
          </p:cNvSpPr>
          <p:nvPr>
            <p:ph type="subTitle" idx="1"/>
          </p:nvPr>
        </p:nvSpPr>
        <p:spPr>
          <a:xfrm>
            <a:off x="1187624" y="4509120"/>
            <a:ext cx="6400800" cy="1752600"/>
          </a:xfrm>
        </p:spPr>
        <p:txBody>
          <a:bodyPr>
            <a:normAutofit/>
          </a:bodyPr>
          <a:lstStyle/>
          <a:p>
            <a:r>
              <a:rPr lang="en-US" sz="2000" i="1" dirty="0">
                <a:solidFill>
                  <a:schemeClr val="tx1"/>
                </a:solidFill>
                <a:latin typeface="Book Antiqua" pitchFamily="18" charset="0"/>
              </a:rPr>
              <a:t>Dr. Raul </a:t>
            </a:r>
            <a:r>
              <a:rPr lang="en-US" sz="2000" i="1" dirty="0" err="1">
                <a:solidFill>
                  <a:schemeClr val="tx1"/>
                </a:solidFill>
                <a:latin typeface="Book Antiqua" pitchFamily="18" charset="0"/>
              </a:rPr>
              <a:t>Cârstocea</a:t>
            </a:r>
            <a:r>
              <a:rPr lang="en-US" sz="2000" i="1" dirty="0">
                <a:solidFill>
                  <a:schemeClr val="tx1"/>
                </a:solidFill>
                <a:latin typeface="Book Antiqua" pitchFamily="18" charset="0"/>
              </a:rPr>
              <a:t> </a:t>
            </a:r>
          </a:p>
          <a:p>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Maynooth University, Ireland </a:t>
            </a:r>
          </a:p>
          <a:p>
            <a:r>
              <a:rPr lang="en-GB" sz="2000" dirty="0">
                <a:solidFill>
                  <a:prstClr val="black"/>
                </a:solidFill>
                <a:latin typeface="Book Antiqua" pitchFamily="18" charset="0"/>
              </a:rPr>
              <a:t>ERIAC </a:t>
            </a:r>
            <a:r>
              <a:rPr lang="en-GB" sz="2000" dirty="0" err="1">
                <a:solidFill>
                  <a:prstClr val="black"/>
                </a:solidFill>
                <a:latin typeface="Book Antiqua" pitchFamily="18" charset="0"/>
              </a:rPr>
              <a:t>Barvalipe</a:t>
            </a:r>
            <a:r>
              <a:rPr lang="en-GB" sz="2000">
                <a:solidFill>
                  <a:prstClr val="black"/>
                </a:solidFill>
                <a:latin typeface="Book Antiqua" pitchFamily="18" charset="0"/>
              </a:rPr>
              <a:t> Academy</a:t>
            </a:r>
            <a:endPar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endParaRPr>
          </a:p>
          <a:p>
            <a:r>
              <a:rPr lang="en-GB" sz="2000" dirty="0">
                <a:solidFill>
                  <a:srgbClr val="002060"/>
                </a:solidFill>
                <a:latin typeface="Book Antiqua" pitchFamily="18" charset="0"/>
                <a:hlinkClick r:id="rId2">
                  <a:extLst>
                    <a:ext uri="{A12FA001-AC4F-418D-AE19-62706E023703}">
                      <ahyp:hlinkClr xmlns:ahyp="http://schemas.microsoft.com/office/drawing/2018/hyperlinkcolor" xmlns="" val="tx"/>
                    </a:ext>
                  </a:extLst>
                </a:hlinkClick>
              </a:rPr>
              <a:t>raul.carstocea@mu.ie</a:t>
            </a:r>
            <a:r>
              <a:rPr lang="en-GB" sz="2000" dirty="0">
                <a:solidFill>
                  <a:srgbClr val="002060"/>
                </a:solidFill>
                <a:latin typeface="Book Antiqua" pitchFamily="18" charset="0"/>
              </a:rPr>
              <a:t> </a:t>
            </a:r>
            <a:endParaRPr lang="en-US" sz="1800" i="1" dirty="0">
              <a:solidFill>
                <a:srgbClr val="002060"/>
              </a:solidFill>
              <a:latin typeface="Book Antiqua" pitchFamily="18" charset="0"/>
            </a:endParaRPr>
          </a:p>
        </p:txBody>
      </p:sp>
    </p:spTree>
    <p:extLst>
      <p:ext uri="{BB962C8B-B14F-4D97-AF65-F5344CB8AC3E}">
        <p14:creationId xmlns:p14="http://schemas.microsoft.com/office/powerpoint/2010/main" val="87597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3600" cap="none" dirty="0">
                <a:latin typeface="Bookman Old Style" pitchFamily="18" charset="0"/>
                <a:cs typeface="Calibri" pitchFamily="34" charset="0"/>
              </a:rPr>
              <a:t>Jews and Roma: parallel histories?</a:t>
            </a:r>
            <a:endParaRPr lang="en-GB" sz="3600" dirty="0"/>
          </a:p>
        </p:txBody>
      </p:sp>
      <p:sp>
        <p:nvSpPr>
          <p:cNvPr id="3" name="Content Placeholder 2"/>
          <p:cNvSpPr>
            <a:spLocks noGrp="1"/>
          </p:cNvSpPr>
          <p:nvPr>
            <p:ph sz="quarter" idx="13"/>
          </p:nvPr>
        </p:nvSpPr>
        <p:spPr>
          <a:xfrm>
            <a:off x="304668" y="2119338"/>
            <a:ext cx="8534661" cy="4279795"/>
          </a:xfrm>
        </p:spPr>
        <p:txBody>
          <a:bodyPr>
            <a:noAutofit/>
          </a:bodyPr>
          <a:lstStyle/>
          <a:p>
            <a:pPr algn="just">
              <a:spcAft>
                <a:spcPts val="1800"/>
              </a:spcAft>
            </a:pPr>
            <a:r>
              <a:rPr lang="en-GB" sz="1800" dirty="0">
                <a:latin typeface="Book Antiqua" pitchFamily="18" charset="0"/>
                <a:ea typeface="Calibri"/>
              </a:rPr>
              <a:t>The main targets of racism in Europe during and after the 19</a:t>
            </a:r>
            <a:r>
              <a:rPr lang="en-GB" sz="1800" baseline="30000" dirty="0">
                <a:latin typeface="Book Antiqua" pitchFamily="18" charset="0"/>
                <a:ea typeface="Calibri"/>
              </a:rPr>
              <a:t>th</a:t>
            </a:r>
            <a:r>
              <a:rPr lang="en-GB" sz="1800" dirty="0">
                <a:latin typeface="Book Antiqua" pitchFamily="18" charset="0"/>
                <a:ea typeface="Calibri"/>
              </a:rPr>
              <a:t> century. Why? </a:t>
            </a:r>
          </a:p>
          <a:p>
            <a:pPr algn="just">
              <a:spcAft>
                <a:spcPts val="1800"/>
              </a:spcAft>
            </a:pPr>
            <a:r>
              <a:rPr lang="en-GB" sz="1800" dirty="0">
                <a:latin typeface="Book Antiqua" pitchFamily="18" charset="0"/>
                <a:ea typeface="Calibri"/>
              </a:rPr>
              <a:t>Middlemen, ‘service nomads’ (Yuri </a:t>
            </a:r>
            <a:r>
              <a:rPr lang="en-GB" sz="1800" dirty="0" err="1">
                <a:latin typeface="Book Antiqua" pitchFamily="18" charset="0"/>
                <a:ea typeface="Calibri"/>
              </a:rPr>
              <a:t>Slezkine</a:t>
            </a:r>
            <a:r>
              <a:rPr lang="en-GB" sz="1800" dirty="0">
                <a:latin typeface="Book Antiqua" pitchFamily="18" charset="0"/>
                <a:ea typeface="Calibri"/>
              </a:rPr>
              <a:t>, </a:t>
            </a:r>
            <a:r>
              <a:rPr lang="en-GB" sz="1800" i="1" dirty="0">
                <a:latin typeface="Book Antiqua" pitchFamily="18" charset="0"/>
                <a:ea typeface="Calibri"/>
              </a:rPr>
              <a:t>The Jewish Century</a:t>
            </a:r>
            <a:r>
              <a:rPr lang="en-GB" sz="1800" dirty="0">
                <a:latin typeface="Book Antiqua" pitchFamily="18" charset="0"/>
                <a:ea typeface="Calibri"/>
              </a:rPr>
              <a:t>): performed the functions </a:t>
            </a:r>
            <a:r>
              <a:rPr lang="en-GB" sz="1800" dirty="0">
                <a:latin typeface="Book Antiqua" panose="02040602050305030304" pitchFamily="18" charset="0"/>
              </a:rPr>
              <a:t>that the majority populations were unable or unwilling to perform, due to religious prohibitions, stigma, etc.: from tradesmen, inn keepers, money-lenders (Jews) to fortune-tellers, executioners, gravediggers (Roma) </a:t>
            </a:r>
          </a:p>
          <a:p>
            <a:pPr algn="just">
              <a:spcAft>
                <a:spcPts val="1800"/>
              </a:spcAft>
            </a:pPr>
            <a:r>
              <a:rPr lang="en-GB" sz="1800" dirty="0">
                <a:latin typeface="Book Antiqua" pitchFamily="18" charset="0"/>
                <a:ea typeface="Calibri"/>
              </a:rPr>
              <a:t>Separate communities, with distinct languages and customs: alien &amp; rootless; more abstract notions of ‘crossing boundaries’ (of proper behaviour) </a:t>
            </a:r>
            <a:r>
              <a:rPr lang="en-GB" sz="1800" dirty="0">
                <a:latin typeface="Book Antiqua" pitchFamily="18" charset="0"/>
                <a:ea typeface="Calibri"/>
                <a:sym typeface="Wingdings" panose="05000000000000000000" pitchFamily="2" charset="2"/>
              </a:rPr>
              <a:t> </a:t>
            </a:r>
            <a:r>
              <a:rPr lang="en-GB" sz="1800" dirty="0">
                <a:latin typeface="Book Antiqua" pitchFamily="18" charset="0"/>
                <a:ea typeface="Calibri"/>
              </a:rPr>
              <a:t>modern nation-states seeking to homogenise their populations see them as racial others</a:t>
            </a:r>
          </a:p>
          <a:p>
            <a:pPr algn="just">
              <a:spcAft>
                <a:spcPts val="1800"/>
              </a:spcAft>
            </a:pPr>
            <a:r>
              <a:rPr lang="en-GB" sz="1800" dirty="0">
                <a:latin typeface="Book Antiqua" pitchFamily="18" charset="0"/>
                <a:ea typeface="Calibri"/>
              </a:rPr>
              <a:t>‘Scientific’ racism and eugenics (idea that populations can be improved through selective breeding) targeting both groups; in the case of the Roma, scientifically inaccurate eugenic ideas about the genetic propensity to crime of certain individuals important for understanding their marginalisation and persecution in the 20</a:t>
            </a:r>
            <a:r>
              <a:rPr lang="en-GB" sz="1800" baseline="30000" dirty="0">
                <a:latin typeface="Book Antiqua" pitchFamily="18" charset="0"/>
                <a:ea typeface="Calibri"/>
              </a:rPr>
              <a:t>th</a:t>
            </a:r>
            <a:r>
              <a:rPr lang="en-GB" sz="1800" dirty="0">
                <a:latin typeface="Book Antiqua" pitchFamily="18" charset="0"/>
                <a:ea typeface="Calibri"/>
              </a:rPr>
              <a:t> century, including in Nazi Germany, but also in other countries</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3448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2284" y="62387"/>
            <a:ext cx="4619870" cy="1609344"/>
          </a:xfrm>
          <a:ln>
            <a:noFill/>
          </a:ln>
        </p:spPr>
        <p:txBody>
          <a:bodyPr anchorCtr="0">
            <a:normAutofit/>
          </a:bodyPr>
          <a:lstStyle/>
          <a:p>
            <a:pPr algn="ctr"/>
            <a:r>
              <a:rPr lang="en-GB" sz="3800" cap="none" dirty="0">
                <a:latin typeface="Bookman Old Style" pitchFamily="18" charset="0"/>
                <a:cs typeface="Calibri" pitchFamily="34" charset="0"/>
              </a:rPr>
              <a:t>Yet different</a:t>
            </a:r>
            <a:endParaRPr lang="en-GB" sz="3800" dirty="0"/>
          </a:p>
        </p:txBody>
      </p:sp>
      <p:pic>
        <p:nvPicPr>
          <p:cNvPr id="20" name="Picture 19" descr="Question mark on green pastel background">
            <a:extLst>
              <a:ext uri="{FF2B5EF4-FFF2-40B4-BE49-F238E27FC236}">
                <a16:creationId xmlns:a16="http://schemas.microsoft.com/office/drawing/2014/main" id="{71F0AB7B-C4FC-8251-EC46-30A7611F679C}"/>
              </a:ext>
            </a:extLst>
          </p:cNvPr>
          <p:cNvPicPr>
            <a:picLocks noChangeAspect="1"/>
          </p:cNvPicPr>
          <p:nvPr/>
        </p:nvPicPr>
        <p:blipFill>
          <a:blip r:embed="rId4"/>
          <a:srcRect l="50940" r="10948"/>
          <a:stretch/>
        </p:blipFill>
        <p:spPr>
          <a:xfrm>
            <a:off x="2508" y="10"/>
            <a:ext cx="3485044" cy="6857990"/>
          </a:xfrm>
          <a:prstGeom prst="rect">
            <a:avLst/>
          </a:prstGeom>
        </p:spPr>
      </p:pic>
      <p:sp>
        <p:nvSpPr>
          <p:cNvPr id="3" name="Content Placeholder 2"/>
          <p:cNvSpPr>
            <a:spLocks noGrp="1"/>
          </p:cNvSpPr>
          <p:nvPr>
            <p:ph sz="quarter" idx="13"/>
          </p:nvPr>
        </p:nvSpPr>
        <p:spPr>
          <a:xfrm>
            <a:off x="4139950" y="1538438"/>
            <a:ext cx="4824537" cy="4824536"/>
          </a:xfrm>
        </p:spPr>
        <p:txBody>
          <a:bodyPr>
            <a:noAutofit/>
          </a:bodyPr>
          <a:lstStyle/>
          <a:p>
            <a:pPr>
              <a:defRPr/>
            </a:pPr>
            <a:r>
              <a:rPr lang="en-GB" sz="1600" dirty="0">
                <a:latin typeface="Book Antiqua" pitchFamily="18" charset="0"/>
                <a:cs typeface="Calibri" pitchFamily="34" charset="0"/>
              </a:rPr>
              <a:t>Jews: perhaps the most literate group in Europe; Roma: very high rates of illiteracy (the norm for majority of the population until the 20</a:t>
            </a:r>
            <a:r>
              <a:rPr lang="en-GB" sz="1600" baseline="30000" dirty="0">
                <a:latin typeface="Book Antiqua" pitchFamily="18" charset="0"/>
                <a:cs typeface="Calibri" pitchFamily="34" charset="0"/>
              </a:rPr>
              <a:t>th</a:t>
            </a:r>
            <a:r>
              <a:rPr lang="en-GB" sz="1600" dirty="0">
                <a:latin typeface="Book Antiqua" pitchFamily="18" charset="0"/>
                <a:cs typeface="Calibri" pitchFamily="34" charset="0"/>
              </a:rPr>
              <a:t> century) </a:t>
            </a:r>
            <a:r>
              <a:rPr lang="en-GB" sz="1600" dirty="0">
                <a:latin typeface="Book Antiqua" pitchFamily="18" charset="0"/>
                <a:cs typeface="Calibri" pitchFamily="34" charset="0"/>
                <a:sym typeface="Wingdings" panose="05000000000000000000" pitchFamily="2" charset="2"/>
              </a:rPr>
              <a:t> problem of (lack of) sources written by Roma </a:t>
            </a:r>
          </a:p>
          <a:p>
            <a:pPr>
              <a:defRPr/>
            </a:pPr>
            <a:r>
              <a:rPr lang="en-GB" sz="1600" dirty="0">
                <a:latin typeface="Book Antiqua" pitchFamily="18" charset="0"/>
                <a:cs typeface="Calibri" pitchFamily="34" charset="0"/>
                <a:sym typeface="Wingdings" panose="05000000000000000000" pitchFamily="2" charset="2"/>
              </a:rPr>
              <a:t>Divergent lives: Jews living predominantly in urban centres, Roma in urban peripheries and rural areas </a:t>
            </a:r>
          </a:p>
          <a:p>
            <a:pPr>
              <a:defRPr/>
            </a:pPr>
            <a:r>
              <a:rPr lang="en-GB" sz="1600" dirty="0">
                <a:latin typeface="Book Antiqua" pitchFamily="18" charset="0"/>
                <a:cs typeface="Calibri" pitchFamily="34" charset="0"/>
                <a:sym typeface="Wingdings" panose="05000000000000000000" pitchFamily="2" charset="2"/>
              </a:rPr>
              <a:t>Occupations of Jews, marginal in pre-modern Europe when land ownership (which was prohibited to them) was the mark of wealth and prestige, become the most lucrative in capitalism: trade and finance  very quick upward mobility, business elites in 19</a:t>
            </a:r>
            <a:r>
              <a:rPr lang="en-GB" sz="1600" baseline="30000" dirty="0">
                <a:latin typeface="Book Antiqua" pitchFamily="18" charset="0"/>
                <a:cs typeface="Calibri" pitchFamily="34" charset="0"/>
                <a:sym typeface="Wingdings" panose="05000000000000000000" pitchFamily="2" charset="2"/>
              </a:rPr>
              <a:t>th</a:t>
            </a:r>
            <a:r>
              <a:rPr lang="en-GB" sz="1600" dirty="0">
                <a:latin typeface="Book Antiqua" pitchFamily="18" charset="0"/>
                <a:cs typeface="Calibri" pitchFamily="34" charset="0"/>
                <a:sym typeface="Wingdings" panose="05000000000000000000" pitchFamily="2" charset="2"/>
              </a:rPr>
              <a:t> century Europe </a:t>
            </a:r>
          </a:p>
          <a:p>
            <a:pPr>
              <a:defRPr/>
            </a:pPr>
            <a:r>
              <a:rPr lang="en-GB" sz="1600" dirty="0">
                <a:latin typeface="Book Antiqua" pitchFamily="18" charset="0"/>
                <a:cs typeface="Calibri" pitchFamily="34" charset="0"/>
                <a:sym typeface="Wingdings" panose="05000000000000000000" pitchFamily="2" charset="2"/>
              </a:rPr>
              <a:t>Roma: extreme poverty, bottom of the social hierarchy, whereas Jews were feared to be occupying the top  strident political antisemitism vs. silent persecution (no similar anti-Roma rhetoric despite violence) </a:t>
            </a:r>
          </a:p>
          <a:p>
            <a:pPr>
              <a:defRPr/>
            </a:pPr>
            <a:endParaRPr lang="en-GB" sz="1600" dirty="0">
              <a:latin typeface="Book Antiqua" pitchFamily="18" charset="0"/>
              <a:cs typeface="Calibri" pitchFamily="34" charset="0"/>
            </a:endParaRPr>
          </a:p>
        </p:txBody>
      </p:sp>
      <p:grpSp>
        <p:nvGrpSpPr>
          <p:cNvPr id="26" name="Group 25">
            <a:extLst>
              <a:ext uri="{FF2B5EF4-FFF2-40B4-BE49-F238E27FC236}">
                <a16:creationId xmlns:a16="http://schemas.microsoft.com/office/drawing/2014/main"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7" name="Oval 26">
              <a:extLst>
                <a:ext uri="{FF2B5EF4-FFF2-40B4-BE49-F238E27FC236}">
                  <a16:creationId xmlns:a16="http://schemas.microsoft.com/office/drawing/2014/main"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1F761627-4D90-57F6-8544-12F30245C0AE}"/>
              </a:ext>
            </a:extLst>
          </p:cNvPr>
          <p:cNvPicPr>
            <a:picLocks noChangeAspect="1"/>
          </p:cNvPicPr>
          <p:nvPr/>
        </p:nvPicPr>
        <p:blipFill>
          <a:blip r:embed="rId6"/>
          <a:stretch>
            <a:fillRect/>
          </a:stretch>
        </p:blipFill>
        <p:spPr>
          <a:xfrm>
            <a:off x="0" y="-10"/>
            <a:ext cx="4102873" cy="6858000"/>
          </a:xfrm>
          <a:prstGeom prst="rect">
            <a:avLst/>
          </a:prstGeom>
        </p:spPr>
      </p:pic>
    </p:spTree>
    <p:extLst>
      <p:ext uri="{BB962C8B-B14F-4D97-AF65-F5344CB8AC3E}">
        <p14:creationId xmlns:p14="http://schemas.microsoft.com/office/powerpoint/2010/main" val="314872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3800" cap="none" dirty="0">
                <a:latin typeface="Bookman Old Style" pitchFamily="18" charset="0"/>
                <a:cs typeface="Calibri" pitchFamily="34" charset="0"/>
              </a:rPr>
              <a:t>The beginnings of Roma politics</a:t>
            </a:r>
            <a:endParaRPr lang="en-GB" sz="3800" dirty="0"/>
          </a:p>
        </p:txBody>
      </p:sp>
      <p:sp>
        <p:nvSpPr>
          <p:cNvPr id="3" name="Content Placeholder 2"/>
          <p:cNvSpPr>
            <a:spLocks noGrp="1"/>
          </p:cNvSpPr>
          <p:nvPr>
            <p:ph sz="quarter" idx="13"/>
          </p:nvPr>
        </p:nvSpPr>
        <p:spPr>
          <a:xfrm>
            <a:off x="304668" y="2199432"/>
            <a:ext cx="4627371" cy="4487449"/>
          </a:xfrm>
        </p:spPr>
        <p:txBody>
          <a:bodyPr>
            <a:normAutofit fontScale="85000" lnSpcReduction="10000"/>
          </a:bodyPr>
          <a:lstStyle/>
          <a:p>
            <a:pPr lvl="0" algn="just"/>
            <a:r>
              <a:rPr lang="en-GB" dirty="0">
                <a:latin typeface="Book Antiqua" pitchFamily="18" charset="0"/>
              </a:rPr>
              <a:t>Visibility of typically invisible Roma during the campaign for the abolition of slavery in the Romanian principalities (mid-19</a:t>
            </a:r>
            <a:r>
              <a:rPr lang="en-GB" baseline="30000" dirty="0">
                <a:latin typeface="Book Antiqua" pitchFamily="18" charset="0"/>
              </a:rPr>
              <a:t>th</a:t>
            </a:r>
            <a:r>
              <a:rPr lang="en-GB" dirty="0">
                <a:latin typeface="Book Antiqua" pitchFamily="18" charset="0"/>
              </a:rPr>
              <a:t> cent.)</a:t>
            </a:r>
          </a:p>
          <a:p>
            <a:pPr lvl="0" algn="just"/>
            <a:r>
              <a:rPr lang="en-GB" dirty="0">
                <a:latin typeface="Book Antiqua" pitchFamily="18" charset="0"/>
              </a:rPr>
              <a:t>Attempts at establishing Roma institutions / forms of Roma representation since late 19</a:t>
            </a:r>
            <a:r>
              <a:rPr lang="en-GB" baseline="30000" dirty="0">
                <a:latin typeface="Book Antiqua" pitchFamily="18" charset="0"/>
              </a:rPr>
              <a:t>th</a:t>
            </a:r>
            <a:r>
              <a:rPr lang="en-GB" dirty="0">
                <a:latin typeface="Book Antiqua" pitchFamily="18" charset="0"/>
              </a:rPr>
              <a:t> century (Habsburg Empire) </a:t>
            </a:r>
          </a:p>
          <a:p>
            <a:pPr lvl="0" algn="just"/>
            <a:r>
              <a:rPr lang="en-GB" sz="2000" dirty="0">
                <a:latin typeface="Book Antiqua" pitchFamily="18" charset="0"/>
              </a:rPr>
              <a:t>Intensified after WWI: Bulgaria, Romania</a:t>
            </a:r>
          </a:p>
          <a:p>
            <a:pPr lvl="0" algn="just"/>
            <a:r>
              <a:rPr lang="en-GB" dirty="0">
                <a:latin typeface="Book Antiqua" pitchFamily="18" charset="0"/>
              </a:rPr>
              <a:t>Attempts at full recognition / integration in the Soviet Union: Roma Komsomol (1923), ‘All-Russian Union of Gypsies’ (1925), “Gypsy” kolkhozes &amp; artisan cooperatives, education, language &amp; literature, Romen Theatre in Moscow (1931)</a:t>
            </a:r>
          </a:p>
          <a:p>
            <a:pPr lvl="0" algn="just"/>
            <a:r>
              <a:rPr lang="en-GB" dirty="0">
                <a:latin typeface="Book Antiqua" pitchFamily="18" charset="0"/>
              </a:rPr>
              <a:t>Gheorghe A. </a:t>
            </a:r>
            <a:r>
              <a:rPr lang="en-GB" dirty="0" err="1">
                <a:latin typeface="Book Antiqua" pitchFamily="18" charset="0"/>
              </a:rPr>
              <a:t>Lăzăreanu-Lăzurică</a:t>
            </a:r>
            <a:r>
              <a:rPr lang="en-GB" dirty="0">
                <a:latin typeface="Book Antiqua" pitchFamily="18" charset="0"/>
              </a:rPr>
              <a:t>, founder of General Union of </a:t>
            </a:r>
            <a:r>
              <a:rPr lang="en-GB" u="sng" dirty="0">
                <a:latin typeface="Book Antiqua" pitchFamily="18" charset="0"/>
              </a:rPr>
              <a:t>Roma</a:t>
            </a:r>
            <a:r>
              <a:rPr lang="en-GB" dirty="0">
                <a:latin typeface="Book Antiqua" pitchFamily="18" charset="0"/>
              </a:rPr>
              <a:t> in Romania (1933); opposition to the term “Gypsies” (although earlier organization called ‘General Union of Romanian Gypsies’)</a:t>
            </a:r>
            <a:endParaRPr lang="en-GB" sz="2000" dirty="0">
              <a:latin typeface="Book Antiqua" pitchFamily="18" charset="0"/>
            </a:endParaRPr>
          </a:p>
          <a:p>
            <a:pPr lvl="0" algn="just"/>
            <a:endParaRPr lang="en-GB" i="1"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CF1560DD-95D9-9720-4AA8-84B1AB2BD938}"/>
              </a:ext>
            </a:extLst>
          </p:cNvPr>
          <p:cNvSpPr txBox="1">
            <a:spLocks/>
          </p:cNvSpPr>
          <p:nvPr/>
        </p:nvSpPr>
        <p:spPr>
          <a:xfrm>
            <a:off x="4826918" y="6066224"/>
            <a:ext cx="3873286"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First meeting of the General Union of the Roma in Romania, 8 October 1933</a:t>
            </a:r>
            <a:endParaRPr lang="en-GB" sz="1600" dirty="0"/>
          </a:p>
        </p:txBody>
      </p:sp>
      <p:pic>
        <p:nvPicPr>
          <p:cNvPr id="5" name="Picture 4" descr="A group of people posing for a photo&#10;&#10;Description automatically generated">
            <a:extLst>
              <a:ext uri="{FF2B5EF4-FFF2-40B4-BE49-F238E27FC236}">
                <a16:creationId xmlns:a16="http://schemas.microsoft.com/office/drawing/2014/main" id="{C36EA8C2-84B2-1DD3-0EA9-718F44C56D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3895" y="2234829"/>
            <a:ext cx="2711037" cy="3808290"/>
          </a:xfrm>
          <a:prstGeom prst="rect">
            <a:avLst/>
          </a:prstGeom>
        </p:spPr>
      </p:pic>
    </p:spTree>
    <p:extLst>
      <p:ext uri="{BB962C8B-B14F-4D97-AF65-F5344CB8AC3E}">
        <p14:creationId xmlns:p14="http://schemas.microsoft.com/office/powerpoint/2010/main" val="40806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FF924-8DA0-4BE9-8C7E-095B0EC13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876" y="0"/>
            <a:ext cx="4594123"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9592" y="169227"/>
            <a:ext cx="3974689" cy="1609344"/>
          </a:xfrm>
          <a:ln>
            <a:noFill/>
          </a:ln>
        </p:spPr>
        <p:txBody>
          <a:bodyPr anchorCtr="0">
            <a:normAutofit/>
          </a:bodyPr>
          <a:lstStyle/>
          <a:p>
            <a:pPr algn="ctr"/>
            <a:r>
              <a:rPr lang="en-GB" sz="3500" cap="none" dirty="0">
                <a:latin typeface="Bookman Old Style" pitchFamily="18" charset="0"/>
                <a:cs typeface="Calibri" pitchFamily="34" charset="0"/>
              </a:rPr>
              <a:t>The Roma in Nazi Germany</a:t>
            </a:r>
            <a:endParaRPr lang="en-GB" sz="3500" dirty="0"/>
          </a:p>
        </p:txBody>
      </p:sp>
      <p:pic>
        <p:nvPicPr>
          <p:cNvPr id="6" name="Picture 5" descr="A newspaper with a person and person&#10;&#10;Description automatically generated">
            <a:extLst>
              <a:ext uri="{FF2B5EF4-FFF2-40B4-BE49-F238E27FC236}">
                <a16:creationId xmlns:a16="http://schemas.microsoft.com/office/drawing/2014/main" id="{A0F89A23-8D87-2714-BC3C-041921802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9" y="692696"/>
            <a:ext cx="3834346" cy="4900122"/>
          </a:xfrm>
          <a:prstGeom prst="rect">
            <a:avLst/>
          </a:prstGeom>
        </p:spPr>
      </p:pic>
      <p:sp>
        <p:nvSpPr>
          <p:cNvPr id="3" name="Content Placeholder 2"/>
          <p:cNvSpPr>
            <a:spLocks noGrp="1"/>
          </p:cNvSpPr>
          <p:nvPr>
            <p:ph sz="quarter" idx="13"/>
          </p:nvPr>
        </p:nvSpPr>
        <p:spPr>
          <a:xfrm>
            <a:off x="4639031" y="1775124"/>
            <a:ext cx="4233267" cy="4571689"/>
          </a:xfrm>
        </p:spPr>
        <p:txBody>
          <a:bodyPr>
            <a:normAutofit fontScale="92500" lnSpcReduction="10000"/>
          </a:bodyPr>
          <a:lstStyle/>
          <a:p>
            <a:pPr>
              <a:defRPr/>
            </a:pPr>
            <a:r>
              <a:rPr lang="en-GB" sz="1600" dirty="0">
                <a:solidFill>
                  <a:prstClr val="black"/>
                </a:solidFill>
                <a:latin typeface="Book Antiqua" pitchFamily="18" charset="0"/>
                <a:ea typeface="Calibri"/>
              </a:rPr>
              <a:t>The only other group besides the Jews targeted on racial grounds; the second largest victim group in the Holocaust (500,000 victims)</a:t>
            </a:r>
          </a:p>
          <a:p>
            <a:pPr>
              <a:defRPr/>
            </a:pPr>
            <a:r>
              <a:rPr lang="en-GB" sz="1600" dirty="0">
                <a:latin typeface="Book Antiqua" pitchFamily="18" charset="0"/>
                <a:cs typeface="Calibri" pitchFamily="34" charset="0"/>
              </a:rPr>
              <a:t>20,000-30,000 Sinti and Roma in Germany in 1933, compared to 500,000 Jews</a:t>
            </a:r>
          </a:p>
          <a:p>
            <a:pPr>
              <a:defRPr/>
            </a:pPr>
            <a:r>
              <a:rPr lang="en-GB" sz="1600" dirty="0">
                <a:latin typeface="Book Antiqua" pitchFamily="18" charset="0"/>
                <a:cs typeface="Calibri" pitchFamily="34" charset="0"/>
              </a:rPr>
              <a:t>Targets of the infamous 1935 Nuremberg Laws – loss of citizenship </a:t>
            </a:r>
            <a:endParaRPr lang="en-GB" sz="1600" dirty="0">
              <a:latin typeface="Book Antiqua" pitchFamily="18" charset="0"/>
              <a:cs typeface="Calibri" pitchFamily="34" charset="0"/>
              <a:sym typeface="Wingdings" panose="05000000000000000000" pitchFamily="2" charset="2"/>
            </a:endParaRPr>
          </a:p>
          <a:p>
            <a:pPr>
              <a:defRPr/>
            </a:pPr>
            <a:r>
              <a:rPr lang="en-GB" sz="1600" dirty="0">
                <a:latin typeface="Book Antiqua" pitchFamily="18" charset="0"/>
                <a:cs typeface="Calibri" pitchFamily="34" charset="0"/>
                <a:sym typeface="Wingdings" panose="05000000000000000000" pitchFamily="2" charset="2"/>
              </a:rPr>
              <a:t>In the lead-up to the 1936 Berlin Olympics, 600 Roma were arrested and taken to </a:t>
            </a:r>
            <a:r>
              <a:rPr lang="en-GB" sz="1600" dirty="0" err="1">
                <a:latin typeface="Book Antiqua" pitchFamily="18" charset="0"/>
                <a:cs typeface="Calibri" pitchFamily="34" charset="0"/>
                <a:sym typeface="Wingdings" panose="05000000000000000000" pitchFamily="2" charset="2"/>
              </a:rPr>
              <a:t>Marzahn</a:t>
            </a:r>
            <a:r>
              <a:rPr lang="en-GB" sz="1600" dirty="0">
                <a:latin typeface="Book Antiqua" pitchFamily="18" charset="0"/>
                <a:cs typeface="Calibri" pitchFamily="34" charset="0"/>
                <a:sym typeface="Wingdings" panose="05000000000000000000" pitchFamily="2" charset="2"/>
              </a:rPr>
              <a:t>, an open field next to a sewage dump, later made into a concentration camp  </a:t>
            </a:r>
          </a:p>
          <a:p>
            <a:pPr>
              <a:defRPr/>
            </a:pPr>
            <a:r>
              <a:rPr lang="en-GB" sz="1600" dirty="0">
                <a:latin typeface="Book Antiqua" pitchFamily="18" charset="0"/>
                <a:cs typeface="Calibri" pitchFamily="34" charset="0"/>
                <a:sym typeface="Wingdings" panose="05000000000000000000" pitchFamily="2" charset="2"/>
              </a:rPr>
              <a:t>1937: deportations of Roma to the Buchenwald concentration camp, followed in 1938 by further deportations to Dachau, Sachsenhausen, Ravensbrück + Mauthausen (after the annexation of Austria)</a:t>
            </a:r>
          </a:p>
          <a:p>
            <a:pPr>
              <a:defRPr/>
            </a:pPr>
            <a:r>
              <a:rPr lang="en-GB" sz="1600" dirty="0">
                <a:latin typeface="Book Antiqua" pitchFamily="18" charset="0"/>
                <a:cs typeface="Calibri" pitchFamily="34" charset="0"/>
                <a:sym typeface="Wingdings" panose="05000000000000000000" pitchFamily="2" charset="2"/>
              </a:rPr>
              <a:t>The deportation of Roma as ‘</a:t>
            </a:r>
            <a:r>
              <a:rPr lang="en-GB" sz="1600" dirty="0" err="1">
                <a:latin typeface="Book Antiqua" pitchFamily="18" charset="0"/>
                <a:cs typeface="Calibri" pitchFamily="34" charset="0"/>
                <a:sym typeface="Wingdings" panose="05000000000000000000" pitchFamily="2" charset="2"/>
              </a:rPr>
              <a:t>asocials</a:t>
            </a:r>
            <a:r>
              <a:rPr lang="en-GB" sz="1600" dirty="0">
                <a:latin typeface="Book Antiqua" pitchFamily="18" charset="0"/>
                <a:cs typeface="Calibri" pitchFamily="34" charset="0"/>
                <a:sym typeface="Wingdings" panose="05000000000000000000" pitchFamily="2" charset="2"/>
              </a:rPr>
              <a:t>’ and ‘work-shy’ antedated the mass deportations of Jews following </a:t>
            </a:r>
            <a:r>
              <a:rPr lang="en-GB" sz="1600" i="1" dirty="0">
                <a:latin typeface="Book Antiqua" pitchFamily="18" charset="0"/>
                <a:cs typeface="Calibri" pitchFamily="34" charset="0"/>
                <a:sym typeface="Wingdings" panose="05000000000000000000" pitchFamily="2" charset="2"/>
              </a:rPr>
              <a:t>Kristallnacht</a:t>
            </a:r>
            <a:r>
              <a:rPr lang="en-GB" sz="1600" dirty="0">
                <a:latin typeface="Book Antiqua" pitchFamily="18" charset="0"/>
                <a:cs typeface="Calibri" pitchFamily="34" charset="0"/>
                <a:sym typeface="Wingdings" panose="05000000000000000000" pitchFamily="2" charset="2"/>
              </a:rPr>
              <a:t> </a:t>
            </a:r>
          </a:p>
          <a:p>
            <a:pPr>
              <a:defRPr/>
            </a:pPr>
            <a:endParaRPr lang="en-GB" sz="1200" dirty="0">
              <a:latin typeface="Book Antiqua" pitchFamily="18" charset="0"/>
              <a:cs typeface="Calibri" pitchFamily="34" charset="0"/>
            </a:endParaRPr>
          </a:p>
        </p:txBody>
      </p:sp>
      <p:grpSp>
        <p:nvGrpSpPr>
          <p:cNvPr id="35" name="Group 34">
            <a:extLst>
              <a:ext uri="{FF2B5EF4-FFF2-40B4-BE49-F238E27FC236}">
                <a16:creationId xmlns:a16="http://schemas.microsoft.com/office/drawing/2014/main" id="{5029B4A8-2CF0-48DC-B29E-F3B62EDDC4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6" name="Oval 35">
              <a:extLst>
                <a:ext uri="{FF2B5EF4-FFF2-40B4-BE49-F238E27FC236}">
                  <a16:creationId xmlns:a16="http://schemas.microsoft.com/office/drawing/2014/main" id="{F71DA811-F7AE-460D-9891-57F221994B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3747795E-BBFD-44B4-892D-2054745A8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Title 1">
            <a:extLst>
              <a:ext uri="{FF2B5EF4-FFF2-40B4-BE49-F238E27FC236}">
                <a16:creationId xmlns:a16="http://schemas.microsoft.com/office/drawing/2014/main" id="{B23A708E-DE7E-FD97-D1A1-84976B03BBF4}"/>
              </a:ext>
            </a:extLst>
          </p:cNvPr>
          <p:cNvSpPr txBox="1">
            <a:spLocks/>
          </p:cNvSpPr>
          <p:nvPr/>
        </p:nvSpPr>
        <p:spPr>
          <a:xfrm>
            <a:off x="456029" y="5733256"/>
            <a:ext cx="3873286" cy="6480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“Travelling people. New ways to combat the Gypsy plague”, Legal Office of the Nazi Party, February 1939</a:t>
            </a:r>
            <a:endParaRPr lang="en-GB" sz="1600" dirty="0"/>
          </a:p>
        </p:txBody>
      </p:sp>
    </p:spTree>
    <p:extLst>
      <p:ext uri="{BB962C8B-B14F-4D97-AF65-F5344CB8AC3E}">
        <p14:creationId xmlns:p14="http://schemas.microsoft.com/office/powerpoint/2010/main" val="256057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632679" y="509994"/>
            <a:ext cx="7878642" cy="1609344"/>
          </a:xfrm>
        </p:spPr>
        <p:txBody>
          <a:bodyPr anchorCtr="0">
            <a:normAutofit/>
          </a:bodyPr>
          <a:lstStyle/>
          <a:p>
            <a:pPr algn="ctr"/>
            <a:r>
              <a:rPr lang="en-GB" cap="none" dirty="0">
                <a:latin typeface="Bookman Old Style" pitchFamily="18" charset="0"/>
                <a:cs typeface="Calibri" pitchFamily="34" charset="0"/>
              </a:rPr>
              <a:t>Mass murder</a:t>
            </a:r>
            <a:endParaRPr lang="en-GB" dirty="0"/>
          </a:p>
        </p:txBody>
      </p:sp>
      <p:sp>
        <p:nvSpPr>
          <p:cNvPr id="3" name="Content Placeholder 2"/>
          <p:cNvSpPr>
            <a:spLocks noGrp="1"/>
          </p:cNvSpPr>
          <p:nvPr>
            <p:ph sz="quarter" idx="13"/>
          </p:nvPr>
        </p:nvSpPr>
        <p:spPr>
          <a:xfrm>
            <a:off x="4678008" y="2177049"/>
            <a:ext cx="4022031" cy="4366469"/>
          </a:xfrm>
        </p:spPr>
        <p:txBody>
          <a:bodyPr anchor="ctr">
            <a:normAutofit lnSpcReduction="10000"/>
          </a:bodyPr>
          <a:lstStyle/>
          <a:p>
            <a:pPr lvl="0"/>
            <a:r>
              <a:rPr lang="en-GB" sz="1500" dirty="0">
                <a:latin typeface="Book Antiqua" pitchFamily="18" charset="0"/>
              </a:rPr>
              <a:t>Mass executions of Roma began after the invasion of the Soviet Union in June 1941; at least 100,000 Roma killed outside of the camp system in territories under the control of Nazis and their allies </a:t>
            </a:r>
          </a:p>
          <a:p>
            <a:pPr lvl="0"/>
            <a:r>
              <a:rPr lang="en-GB" sz="1500" dirty="0">
                <a:latin typeface="Book Antiqua" pitchFamily="18" charset="0"/>
              </a:rPr>
              <a:t>Labour camps, internment in ghettos (e.g., the </a:t>
            </a:r>
            <a:r>
              <a:rPr lang="en-GB" sz="1500" dirty="0" err="1">
                <a:latin typeface="Book Antiqua" pitchFamily="18" charset="0"/>
              </a:rPr>
              <a:t>Łódź</a:t>
            </a:r>
            <a:r>
              <a:rPr lang="en-GB" sz="1500" dirty="0">
                <a:latin typeface="Book Antiqua" pitchFamily="18" charset="0"/>
              </a:rPr>
              <a:t> Ghetto), concentration and extermination camps  </a:t>
            </a:r>
          </a:p>
          <a:p>
            <a:pPr lvl="0"/>
            <a:r>
              <a:rPr lang="en-GB" sz="1500" dirty="0">
                <a:latin typeface="Book Antiqua" pitchFamily="18" charset="0"/>
              </a:rPr>
              <a:t>December 1942: decree by Heinrich Himmler that all Roma remaining in the </a:t>
            </a:r>
            <a:r>
              <a:rPr lang="en-GB" sz="1500" i="1" dirty="0">
                <a:latin typeface="Book Antiqua" pitchFamily="18" charset="0"/>
              </a:rPr>
              <a:t>Reich</a:t>
            </a:r>
            <a:r>
              <a:rPr lang="en-GB" sz="1500" dirty="0">
                <a:latin typeface="Book Antiqua" pitchFamily="18" charset="0"/>
              </a:rPr>
              <a:t> are to be deported to Auschwitz </a:t>
            </a:r>
          </a:p>
          <a:p>
            <a:pPr lvl="0"/>
            <a:r>
              <a:rPr lang="en-GB" sz="1500" dirty="0">
                <a:latin typeface="Book Antiqua" pitchFamily="18" charset="0"/>
              </a:rPr>
              <a:t>Medical experiments undertaken by Joseph Mengele on Roma; forced sterilisation of Roma women without anaesthesia</a:t>
            </a:r>
          </a:p>
          <a:p>
            <a:pPr lvl="0"/>
            <a:r>
              <a:rPr lang="en-GB" sz="1500" dirty="0">
                <a:latin typeface="Book Antiqua" pitchFamily="18" charset="0"/>
              </a:rPr>
              <a:t>The “Gypsy family camp” had the highest mortality rate of all the Auschwitz camps: approx. 20,000 out of 23,000 Roma died there, from hunger, epidemics, and gassed</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F35A4EA-F5ED-E97C-1640-FDD31DCA6FD0}"/>
              </a:ext>
            </a:extLst>
          </p:cNvPr>
          <p:cNvPicPr>
            <a:picLocks noChangeAspect="1"/>
          </p:cNvPicPr>
          <p:nvPr/>
        </p:nvPicPr>
        <p:blipFill>
          <a:blip r:embed="rId5"/>
          <a:stretch>
            <a:fillRect/>
          </a:stretch>
        </p:blipFill>
        <p:spPr>
          <a:xfrm>
            <a:off x="246546" y="2222103"/>
            <a:ext cx="4476626" cy="3976648"/>
          </a:xfrm>
          <a:prstGeom prst="rect">
            <a:avLst/>
          </a:prstGeom>
        </p:spPr>
      </p:pic>
      <p:sp>
        <p:nvSpPr>
          <p:cNvPr id="6" name="Title 1">
            <a:extLst>
              <a:ext uri="{FF2B5EF4-FFF2-40B4-BE49-F238E27FC236}">
                <a16:creationId xmlns:a16="http://schemas.microsoft.com/office/drawing/2014/main" id="{116C9848-322D-0932-41E4-42284646C789}"/>
              </a:ext>
            </a:extLst>
          </p:cNvPr>
          <p:cNvSpPr txBox="1">
            <a:spLocks/>
          </p:cNvSpPr>
          <p:nvPr/>
        </p:nvSpPr>
        <p:spPr>
          <a:xfrm>
            <a:off x="410583" y="6184709"/>
            <a:ext cx="4103388" cy="6480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“The Cry. My brother </a:t>
            </a:r>
            <a:r>
              <a:rPr lang="en-GB" sz="1600" cap="none" dirty="0" err="1">
                <a:solidFill>
                  <a:prstClr val="black"/>
                </a:solidFill>
                <a:latin typeface="Book Antiqua" pitchFamily="18" charset="0"/>
                <a:ea typeface="+mn-ea"/>
                <a:cs typeface="+mn-cs"/>
              </a:rPr>
              <a:t>Ossi</a:t>
            </a:r>
            <a:r>
              <a:rPr lang="en-GB" sz="1600" cap="none" dirty="0">
                <a:solidFill>
                  <a:prstClr val="black"/>
                </a:solidFill>
                <a:latin typeface="Book Antiqua" pitchFamily="18" charset="0"/>
                <a:ea typeface="+mn-ea"/>
                <a:cs typeface="+mn-cs"/>
              </a:rPr>
              <a:t> Z-5743 in Birkenau</a:t>
            </a:r>
          </a:p>
          <a:p>
            <a:pPr algn="ctr"/>
            <a:r>
              <a:rPr lang="en-GB" sz="1600" cap="none" dirty="0">
                <a:solidFill>
                  <a:prstClr val="black"/>
                </a:solidFill>
                <a:latin typeface="Book Antiqua" pitchFamily="18" charset="0"/>
                <a:ea typeface="+mn-ea"/>
                <a:cs typeface="+mn-cs"/>
              </a:rPr>
              <a:t>1943 died from hunger and typhus</a:t>
            </a:r>
          </a:p>
          <a:p>
            <a:pPr algn="ctr"/>
            <a:r>
              <a:rPr lang="en-GB" sz="1600" cap="none" dirty="0">
                <a:solidFill>
                  <a:prstClr val="black"/>
                </a:solidFill>
                <a:latin typeface="Book Antiqua" pitchFamily="18" charset="0"/>
                <a:ea typeface="+mn-ea"/>
                <a:cs typeface="+mn-cs"/>
              </a:rPr>
              <a:t>fever”. Painting by Karl </a:t>
            </a:r>
            <a:r>
              <a:rPr lang="en-GB" sz="1600" cap="none" dirty="0" err="1">
                <a:solidFill>
                  <a:prstClr val="black"/>
                </a:solidFill>
                <a:latin typeface="Book Antiqua" pitchFamily="18" charset="0"/>
                <a:ea typeface="+mn-ea"/>
                <a:cs typeface="+mn-cs"/>
              </a:rPr>
              <a:t>Stojka</a:t>
            </a:r>
            <a:r>
              <a:rPr lang="en-GB" sz="1600" cap="none" dirty="0">
                <a:solidFill>
                  <a:prstClr val="black"/>
                </a:solidFill>
                <a:latin typeface="Book Antiqua" pitchFamily="18" charset="0"/>
                <a:ea typeface="+mn-ea"/>
                <a:cs typeface="+mn-cs"/>
              </a:rPr>
              <a:t>.</a:t>
            </a:r>
            <a:endParaRPr lang="en-GB" sz="1600" dirty="0"/>
          </a:p>
        </p:txBody>
      </p:sp>
    </p:spTree>
    <p:extLst>
      <p:ext uri="{BB962C8B-B14F-4D97-AF65-F5344CB8AC3E}">
        <p14:creationId xmlns:p14="http://schemas.microsoft.com/office/powerpoint/2010/main" val="234275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8D28-B6AE-4DDA-A3ED-31617989816B}"/>
              </a:ext>
            </a:extLst>
          </p:cNvPr>
          <p:cNvSpPr>
            <a:spLocks noGrp="1"/>
          </p:cNvSpPr>
          <p:nvPr>
            <p:ph type="title"/>
          </p:nvPr>
        </p:nvSpPr>
        <p:spPr>
          <a:xfrm>
            <a:off x="685800" y="5517232"/>
            <a:ext cx="7772400" cy="1177296"/>
          </a:xfrm>
        </p:spPr>
        <p:txBody>
          <a:bodyPr>
            <a:normAutofit fontScale="90000"/>
          </a:bodyPr>
          <a:lstStyle/>
          <a:p>
            <a:pPr algn="ctr"/>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The Roma Holocaust: sites of persecution and mass murder</a:t>
            </a:r>
            <a:b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br>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
            </a:r>
            <a:b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br>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United States Holocaust Memorial Museum, </a:t>
            </a:r>
            <a:b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br>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‘Genocide of European Roma 1939-1945’, </a:t>
            </a:r>
            <a:r>
              <a:rPr kumimoji="0" lang="en-GB" sz="2000" b="0" i="1" u="none" strike="noStrike" kern="1200" cap="none" spc="0" normalizeH="0" baseline="0" noProof="0" dirty="0">
                <a:ln>
                  <a:noFill/>
                </a:ln>
                <a:solidFill>
                  <a:prstClr val="black"/>
                </a:solidFill>
                <a:effectLst/>
                <a:uLnTx/>
                <a:uFillTx/>
                <a:latin typeface="Book Antiqua" pitchFamily="18" charset="0"/>
                <a:ea typeface="+mn-ea"/>
                <a:cs typeface="+mn-cs"/>
              </a:rPr>
              <a:t>Holocaust </a:t>
            </a:r>
            <a:r>
              <a:rPr kumimoji="0" lang="en-GB" sz="2000" b="0" i="1" u="none" strike="noStrike" kern="1200" cap="none" spc="0" normalizeH="0" baseline="0" noProof="0" dirty="0" err="1">
                <a:ln>
                  <a:noFill/>
                </a:ln>
                <a:solidFill>
                  <a:prstClr val="black"/>
                </a:solidFill>
                <a:effectLst/>
                <a:uLnTx/>
                <a:uFillTx/>
                <a:latin typeface="Book Antiqua" pitchFamily="18" charset="0"/>
                <a:ea typeface="+mn-ea"/>
                <a:cs typeface="+mn-cs"/>
              </a:rPr>
              <a:t>Encyclopedia</a:t>
            </a:r>
            <a:endParaRPr lang="en-GB" i="1" dirty="0"/>
          </a:p>
        </p:txBody>
      </p:sp>
      <p:pic>
        <p:nvPicPr>
          <p:cNvPr id="3074" name="Picture 2">
            <a:extLst>
              <a:ext uri="{FF2B5EF4-FFF2-40B4-BE49-F238E27FC236}">
                <a16:creationId xmlns:a16="http://schemas.microsoft.com/office/drawing/2014/main" id="{70757F11-516D-6681-73F0-74C0CB9CE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476672"/>
            <a:ext cx="7560840" cy="496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39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632679" y="509994"/>
            <a:ext cx="7878642" cy="1609344"/>
          </a:xfrm>
        </p:spPr>
        <p:txBody>
          <a:bodyPr anchorCtr="0">
            <a:normAutofit/>
          </a:bodyPr>
          <a:lstStyle/>
          <a:p>
            <a:pPr algn="ctr"/>
            <a:r>
              <a:rPr lang="en-GB" cap="none" dirty="0">
                <a:latin typeface="Bookman Old Style" pitchFamily="18" charset="0"/>
                <a:cs typeface="Calibri" pitchFamily="34" charset="0"/>
              </a:rPr>
              <a:t>Hitler’s allies</a:t>
            </a:r>
            <a:endParaRPr lang="en-GB" dirty="0"/>
          </a:p>
        </p:txBody>
      </p:sp>
      <p:sp>
        <p:nvSpPr>
          <p:cNvPr id="3" name="Content Placeholder 2"/>
          <p:cNvSpPr>
            <a:spLocks noGrp="1"/>
          </p:cNvSpPr>
          <p:nvPr>
            <p:ph sz="quarter" idx="13"/>
          </p:nvPr>
        </p:nvSpPr>
        <p:spPr>
          <a:xfrm>
            <a:off x="4805682" y="2177049"/>
            <a:ext cx="3894357" cy="4366469"/>
          </a:xfrm>
        </p:spPr>
        <p:txBody>
          <a:bodyPr anchor="ctr">
            <a:normAutofit fontScale="92500"/>
          </a:bodyPr>
          <a:lstStyle/>
          <a:p>
            <a:pPr lvl="0"/>
            <a:r>
              <a:rPr lang="en-GB" sz="1500" dirty="0">
                <a:latin typeface="Book Antiqua" pitchFamily="18" charset="0"/>
              </a:rPr>
              <a:t>Persecution and mass murder of the Roma carried out independently of Nazi Germany by the governments of Croatia and Romania </a:t>
            </a:r>
          </a:p>
          <a:p>
            <a:pPr lvl="0"/>
            <a:r>
              <a:rPr lang="en-GB" sz="1500" dirty="0">
                <a:latin typeface="Book Antiqua" pitchFamily="18" charset="0"/>
              </a:rPr>
              <a:t>Croatia: at least 25,000 Roma, virtually the entire Roma population in the country, killed in the concentration camp system set up by the </a:t>
            </a:r>
            <a:r>
              <a:rPr lang="en-GB" sz="1500" i="1" dirty="0" err="1">
                <a:latin typeface="Book Antiqua" pitchFamily="18" charset="0"/>
              </a:rPr>
              <a:t>Ustaša</a:t>
            </a:r>
            <a:r>
              <a:rPr lang="en-GB" sz="1500" dirty="0">
                <a:latin typeface="Book Antiqua" pitchFamily="18" charset="0"/>
              </a:rPr>
              <a:t>, the Croatian fascist movement, especially at </a:t>
            </a:r>
            <a:r>
              <a:rPr lang="en-GB" sz="1500" dirty="0" err="1">
                <a:latin typeface="Book Antiqua" pitchFamily="18" charset="0"/>
              </a:rPr>
              <a:t>Jasenovac</a:t>
            </a:r>
            <a:r>
              <a:rPr lang="en-GB" sz="1500" dirty="0">
                <a:latin typeface="Book Antiqua" pitchFamily="18" charset="0"/>
              </a:rPr>
              <a:t>, the largest of them. In all of Yugoslavia, approx. 90,000 Roma victims. Harald Turner, head of the German military administration in Belgrade, reported to Berlin in August 1942 that “Serbia is the only country in which the Jewish question and the Gypsy question have been solved.”</a:t>
            </a:r>
          </a:p>
          <a:p>
            <a:pPr lvl="0"/>
            <a:r>
              <a:rPr lang="en-GB" sz="1500" dirty="0">
                <a:latin typeface="Book Antiqua" pitchFamily="18" charset="0"/>
              </a:rPr>
              <a:t>Romania: deportation to Transnistria of 25,000 Roma, of which 11,000 (44%) died. Selective: all of the nomadic Roma + those with a criminal record or no occupation. In practice: decisions of the local authorities.</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116C9848-322D-0932-41E4-42284646C789}"/>
              </a:ext>
            </a:extLst>
          </p:cNvPr>
          <p:cNvSpPr txBox="1">
            <a:spLocks/>
          </p:cNvSpPr>
          <p:nvPr/>
        </p:nvSpPr>
        <p:spPr>
          <a:xfrm>
            <a:off x="352158" y="5723337"/>
            <a:ext cx="4103388"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Romanian Roma deported to Transnistria</a:t>
            </a:r>
            <a:endParaRPr lang="en-GB" sz="1600" dirty="0"/>
          </a:p>
        </p:txBody>
      </p:sp>
      <p:pic>
        <p:nvPicPr>
          <p:cNvPr id="5124" name="Picture 4" descr="Moldova will build a monument to Roma victims of the Holocaust - The World  from PRX">
            <a:extLst>
              <a:ext uri="{FF2B5EF4-FFF2-40B4-BE49-F238E27FC236}">
                <a16:creationId xmlns:a16="http://schemas.microsoft.com/office/drawing/2014/main" id="{AE3BCF2E-5F04-5033-8CA8-5045A2BCC4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2420888"/>
            <a:ext cx="4736712" cy="331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5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738378" y="584225"/>
            <a:ext cx="7667244" cy="1609344"/>
          </a:xfrm>
        </p:spPr>
        <p:txBody>
          <a:bodyPr anchorCtr="0">
            <a:normAutofit/>
          </a:bodyPr>
          <a:lstStyle/>
          <a:p>
            <a:pPr algn="ctr"/>
            <a:r>
              <a:rPr lang="en-GB" sz="2800" cap="none" dirty="0" err="1">
                <a:latin typeface="Bookman Old Style" pitchFamily="18" charset="0"/>
                <a:cs typeface="Calibri" pitchFamily="34" charset="0"/>
              </a:rPr>
              <a:t>Avrom</a:t>
            </a:r>
            <a:r>
              <a:rPr lang="en-GB" sz="2800" cap="none" dirty="0">
                <a:latin typeface="Bookman Old Style" pitchFamily="18" charset="0"/>
                <a:cs typeface="Calibri" pitchFamily="34" charset="0"/>
              </a:rPr>
              <a:t> </a:t>
            </a:r>
            <a:r>
              <a:rPr lang="en-GB" sz="2800" cap="none" dirty="0" err="1">
                <a:latin typeface="Bookman Old Style" pitchFamily="18" charset="0"/>
                <a:cs typeface="Calibri" pitchFamily="34" charset="0"/>
              </a:rPr>
              <a:t>Sutzkever</a:t>
            </a:r>
            <a:r>
              <a:rPr lang="en-GB" sz="2800" cap="none" dirty="0">
                <a:latin typeface="Bookman Old Style" pitchFamily="18" charset="0"/>
                <a:cs typeface="Calibri" pitchFamily="34" charset="0"/>
              </a:rPr>
              <a:t>, ‘Encamped Gypsies’, 1945-1947</a:t>
            </a:r>
            <a:endParaRPr lang="en-GB" sz="2800" dirty="0"/>
          </a:p>
        </p:txBody>
      </p:sp>
      <p:sp>
        <p:nvSpPr>
          <p:cNvPr id="3" name="Content Placeholder 2"/>
          <p:cNvSpPr>
            <a:spLocks noGrp="1"/>
          </p:cNvSpPr>
          <p:nvPr>
            <p:ph sz="quarter" idx="13"/>
          </p:nvPr>
        </p:nvSpPr>
        <p:spPr>
          <a:xfrm>
            <a:off x="304669" y="2377894"/>
            <a:ext cx="8534661" cy="3935303"/>
          </a:xfrm>
        </p:spPr>
        <p:txBody>
          <a:bodyPr>
            <a:normAutofit/>
          </a:bodyPr>
          <a:lstStyle/>
          <a:p>
            <a:pPr marL="0" lvl="0" indent="0" algn="ctr">
              <a:spcBef>
                <a:spcPts val="0"/>
              </a:spcBef>
              <a:buNone/>
            </a:pPr>
            <a:r>
              <a:rPr lang="en-GB" dirty="0">
                <a:latin typeface="Book Antiqua" pitchFamily="18" charset="0"/>
              </a:rPr>
              <a:t>Encamped Gypsies from Lithuania and Poland,</a:t>
            </a:r>
          </a:p>
          <a:p>
            <a:pPr marL="0" lvl="0" indent="0" algn="ctr">
              <a:spcBef>
                <a:spcPts val="0"/>
              </a:spcBef>
              <a:buNone/>
            </a:pPr>
            <a:r>
              <a:rPr lang="en-GB" dirty="0">
                <a:latin typeface="Book Antiqua" pitchFamily="18" charset="0"/>
              </a:rPr>
              <a:t>You bearded men, daughters like black earth,</a:t>
            </a:r>
          </a:p>
          <a:p>
            <a:pPr marL="0" lvl="0" indent="0" algn="ctr">
              <a:spcBef>
                <a:spcPts val="0"/>
              </a:spcBef>
              <a:buNone/>
            </a:pPr>
            <a:r>
              <a:rPr lang="en-GB" dirty="0">
                <a:latin typeface="Book Antiqua" pitchFamily="18" charset="0"/>
              </a:rPr>
              <a:t>Berlin ordered all of you killed,</a:t>
            </a:r>
          </a:p>
          <a:p>
            <a:pPr marL="0" lvl="0" indent="0" algn="ctr">
              <a:spcBef>
                <a:spcPts val="0"/>
              </a:spcBef>
              <a:buNone/>
            </a:pPr>
            <a:r>
              <a:rPr lang="en-GB" dirty="0">
                <a:latin typeface="Book Antiqua" pitchFamily="18" charset="0"/>
              </a:rPr>
              <a:t>Slaughtering a forest with song and laughter.</a:t>
            </a:r>
          </a:p>
          <a:p>
            <a:pPr marL="0" lvl="0" indent="0" algn="ctr">
              <a:spcBef>
                <a:spcPts val="0"/>
              </a:spcBef>
              <a:buNone/>
            </a:pPr>
            <a:r>
              <a:rPr lang="en-GB" dirty="0">
                <a:latin typeface="Book Antiqua" pitchFamily="18" charset="0"/>
              </a:rPr>
              <a:t>Together with the Jews they burned you,</a:t>
            </a:r>
          </a:p>
          <a:p>
            <a:pPr marL="0" lvl="0" indent="0" algn="ctr">
              <a:spcBef>
                <a:spcPts val="0"/>
              </a:spcBef>
              <a:buNone/>
            </a:pPr>
            <a:r>
              <a:rPr lang="en-GB" dirty="0">
                <a:latin typeface="Book Antiqua" pitchFamily="18" charset="0"/>
              </a:rPr>
              <a:t>For both, the earth ripped apart in ritual mourning,</a:t>
            </a:r>
          </a:p>
          <a:p>
            <a:pPr marL="0" lvl="0" indent="0" algn="ctr">
              <a:spcBef>
                <a:spcPts val="0"/>
              </a:spcBef>
              <a:buNone/>
            </a:pPr>
            <a:r>
              <a:rPr lang="en-GB" dirty="0">
                <a:latin typeface="Book Antiqua" pitchFamily="18" charset="0"/>
              </a:rPr>
              <a:t>A rain of ash purified the bones,</a:t>
            </a:r>
          </a:p>
          <a:p>
            <a:pPr marL="0" lvl="0" indent="0" algn="ctr">
              <a:spcBef>
                <a:spcPts val="0"/>
              </a:spcBef>
              <a:buNone/>
            </a:pPr>
            <a:r>
              <a:rPr lang="en-GB" dirty="0">
                <a:latin typeface="Book Antiqua" pitchFamily="18" charset="0"/>
              </a:rPr>
              <a:t>A rain of ash over Mother </a:t>
            </a:r>
            <a:r>
              <a:rPr lang="en-GB" dirty="0" err="1">
                <a:latin typeface="Book Antiqua" pitchFamily="18" charset="0"/>
              </a:rPr>
              <a:t>Vilija</a:t>
            </a:r>
            <a:r>
              <a:rPr lang="en-GB" dirty="0">
                <a:latin typeface="Book Antiqua" pitchFamily="18" charset="0"/>
              </a:rPr>
              <a:t>.</a:t>
            </a:r>
          </a:p>
          <a:p>
            <a:pPr marL="0" lvl="0" indent="0" algn="ctr">
              <a:spcBef>
                <a:spcPts val="0"/>
              </a:spcBef>
              <a:buNone/>
            </a:pPr>
            <a:r>
              <a:rPr lang="en-GB" dirty="0">
                <a:latin typeface="Book Antiqua" pitchFamily="18" charset="0"/>
              </a:rPr>
              <a:t>And your wagons, muddy and rotten,</a:t>
            </a:r>
          </a:p>
          <a:p>
            <a:pPr marL="0" lvl="0" indent="0" algn="ctr">
              <a:spcBef>
                <a:spcPts val="0"/>
              </a:spcBef>
              <a:buNone/>
            </a:pPr>
            <a:r>
              <a:rPr lang="en-GB" dirty="0">
                <a:latin typeface="Book Antiqua" pitchFamily="18" charset="0"/>
              </a:rPr>
              <a:t>Encamped Gypsies from Lithuania and Poland.</a:t>
            </a:r>
          </a:p>
          <a:p>
            <a:pPr marL="0" lvl="0" indent="0" algn="ctr">
              <a:spcBef>
                <a:spcPts val="0"/>
              </a:spcBef>
              <a:buNone/>
            </a:pPr>
            <a:endParaRPr lang="en-GB" dirty="0">
              <a:latin typeface="Book Antiqua" pitchFamily="18" charset="0"/>
            </a:endParaRPr>
          </a:p>
          <a:p>
            <a:pPr marL="0" lvl="0" indent="0" algn="ctr">
              <a:spcBef>
                <a:spcPts val="0"/>
              </a:spcBef>
              <a:buNone/>
            </a:pPr>
            <a:endParaRPr lang="en-GB"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627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Postwar</a:t>
            </a:r>
            <a:endParaRPr lang="en-GB" sz="4000" dirty="0"/>
          </a:p>
        </p:txBody>
      </p:sp>
      <p:sp>
        <p:nvSpPr>
          <p:cNvPr id="3" name="Content Placeholder 2"/>
          <p:cNvSpPr>
            <a:spLocks noGrp="1"/>
          </p:cNvSpPr>
          <p:nvPr>
            <p:ph sz="quarter" idx="13"/>
          </p:nvPr>
        </p:nvSpPr>
        <p:spPr>
          <a:xfrm>
            <a:off x="304669" y="2377894"/>
            <a:ext cx="8534661" cy="4147450"/>
          </a:xfrm>
        </p:spPr>
        <p:txBody>
          <a:bodyPr>
            <a:normAutofit lnSpcReduction="10000"/>
          </a:bodyPr>
          <a:lstStyle/>
          <a:p>
            <a:pPr lvl="0" algn="just"/>
            <a:r>
              <a:rPr lang="en-GB" sz="1900" dirty="0">
                <a:latin typeface="Book Antiqua" pitchFamily="18" charset="0"/>
              </a:rPr>
              <a:t>Non-recognition of the Roma Holocaust, much more so than the Jewish one </a:t>
            </a:r>
          </a:p>
          <a:p>
            <a:pPr lvl="0" algn="just"/>
            <a:r>
              <a:rPr lang="en-GB" sz="1900" dirty="0">
                <a:latin typeface="Book Antiqua" pitchFamily="18" charset="0"/>
              </a:rPr>
              <a:t>Reasons: </a:t>
            </a:r>
          </a:p>
          <a:p>
            <a:pPr lvl="1" algn="just"/>
            <a:r>
              <a:rPr lang="en-GB" dirty="0">
                <a:latin typeface="Book Antiqua" pitchFamily="18" charset="0"/>
              </a:rPr>
              <a:t>Lack of institutional capacity, of organisations claiming to speak for ‘the Roma’ (different communities, national organisations set up in the interwar period, but no Europe-wide, international organisation)</a:t>
            </a:r>
          </a:p>
          <a:p>
            <a:pPr lvl="1" algn="just"/>
            <a:r>
              <a:rPr lang="en-GB" dirty="0">
                <a:latin typeface="Book Antiqua" pitchFamily="18" charset="0"/>
              </a:rPr>
              <a:t>The significantly higher number of Jewish victims and their wholesale targeting for extermination eclipsed the genocide of other groups </a:t>
            </a:r>
          </a:p>
          <a:p>
            <a:pPr lvl="1" algn="just"/>
            <a:r>
              <a:rPr lang="en-GB" dirty="0">
                <a:latin typeface="Book Antiqua" pitchFamily="18" charset="0"/>
              </a:rPr>
              <a:t>The rare claims for compensation dismissed on grounds that the fate of the Roma did not constitute racial persecution </a:t>
            </a:r>
            <a:r>
              <a:rPr lang="en-GB" dirty="0">
                <a:latin typeface="Book Antiqua" pitchFamily="18" charset="0"/>
                <a:sym typeface="Wingdings" panose="05000000000000000000" pitchFamily="2" charset="2"/>
              </a:rPr>
              <a:t> reproducing the racist stereotypes of the Nazis who deported Roma on grounds of their being ‘dangerous’ or ‘asocial’ </a:t>
            </a:r>
          </a:p>
          <a:p>
            <a:pPr lvl="0" algn="just"/>
            <a:r>
              <a:rPr lang="en-GB" sz="1900" dirty="0">
                <a:latin typeface="Book Antiqua" pitchFamily="18" charset="0"/>
              </a:rPr>
              <a:t>Non-recognition of the Roma as victims of the Holocaust in the Eastern bloc: focus on ‘victims of fascism’ and on anti-fascist resistance</a:t>
            </a:r>
          </a:p>
          <a:p>
            <a:pPr lvl="0" algn="just"/>
            <a:r>
              <a:rPr lang="en-GB" sz="1900" dirty="0">
                <a:latin typeface="Book Antiqua" pitchFamily="18" charset="0"/>
              </a:rPr>
              <a:t>Policies of forced </a:t>
            </a:r>
            <a:r>
              <a:rPr lang="en-GB" sz="1900" dirty="0" err="1">
                <a:latin typeface="Book Antiqua" pitchFamily="18" charset="0"/>
              </a:rPr>
              <a:t>sedentarisation</a:t>
            </a:r>
            <a:r>
              <a:rPr lang="en-GB" sz="1900" dirty="0">
                <a:latin typeface="Book Antiqua" pitchFamily="18" charset="0"/>
              </a:rPr>
              <a:t>, drive toward assimilation into majority population; ‘voluntary’ sterilisation of Roma women in Czechoslovakia</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621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The late turning point </a:t>
            </a:r>
            <a:endParaRPr lang="en-GB" sz="4000" dirty="0"/>
          </a:p>
        </p:txBody>
      </p:sp>
      <p:sp>
        <p:nvSpPr>
          <p:cNvPr id="3" name="Content Placeholder 2"/>
          <p:cNvSpPr>
            <a:spLocks noGrp="1"/>
          </p:cNvSpPr>
          <p:nvPr>
            <p:ph sz="quarter" idx="13"/>
          </p:nvPr>
        </p:nvSpPr>
        <p:spPr>
          <a:xfrm>
            <a:off x="304669" y="2377894"/>
            <a:ext cx="5131427" cy="4480106"/>
          </a:xfrm>
        </p:spPr>
        <p:txBody>
          <a:bodyPr>
            <a:normAutofit fontScale="77500" lnSpcReduction="20000"/>
          </a:bodyPr>
          <a:lstStyle/>
          <a:p>
            <a:pPr lvl="0" algn="just"/>
            <a:r>
              <a:rPr lang="en-GB" sz="2000" dirty="0">
                <a:latin typeface="Book Antiqua" pitchFamily="18" charset="0"/>
              </a:rPr>
              <a:t>From early efforts to set up organisations of Sinti and Roma survivors in Austria and (West) Germany to attempts at setting up international organisations </a:t>
            </a:r>
          </a:p>
          <a:p>
            <a:pPr lvl="0" algn="just"/>
            <a:r>
              <a:rPr lang="en-GB" sz="2000" dirty="0">
                <a:latin typeface="Book Antiqua" pitchFamily="18" charset="0"/>
              </a:rPr>
              <a:t>Ionel </a:t>
            </a:r>
            <a:r>
              <a:rPr lang="en-GB" sz="2000" dirty="0" err="1">
                <a:latin typeface="Book Antiqua" pitchFamily="18" charset="0"/>
              </a:rPr>
              <a:t>Rotaru</a:t>
            </a:r>
            <a:r>
              <a:rPr lang="en-GB" sz="2000" dirty="0">
                <a:latin typeface="Book Antiqua" pitchFamily="18" charset="0"/>
              </a:rPr>
              <a:t>: plans for setting up </a:t>
            </a:r>
            <a:r>
              <a:rPr lang="en-GB" dirty="0" err="1">
                <a:latin typeface="Book Antiqua" pitchFamily="18" charset="0"/>
              </a:rPr>
              <a:t>Romanestan</a:t>
            </a:r>
            <a:r>
              <a:rPr lang="en-GB" dirty="0">
                <a:latin typeface="Book Antiqua" pitchFamily="18" charset="0"/>
              </a:rPr>
              <a:t>, bicolour flag designed for this territory (unclear where); crowned himself as </a:t>
            </a:r>
            <a:r>
              <a:rPr lang="en-GB" dirty="0" err="1">
                <a:latin typeface="Book Antiqua" pitchFamily="18" charset="0"/>
              </a:rPr>
              <a:t>Vaida</a:t>
            </a:r>
            <a:r>
              <a:rPr lang="en-GB" dirty="0">
                <a:latin typeface="Book Antiqua" pitchFamily="18" charset="0"/>
              </a:rPr>
              <a:t> </a:t>
            </a:r>
            <a:r>
              <a:rPr lang="en-GB" dirty="0" err="1">
                <a:latin typeface="Book Antiqua" pitchFamily="18" charset="0"/>
              </a:rPr>
              <a:t>Voevod</a:t>
            </a:r>
            <a:r>
              <a:rPr lang="en-GB" dirty="0">
                <a:latin typeface="Book Antiqua" pitchFamily="18" charset="0"/>
              </a:rPr>
              <a:t> III in 1959, supreme leader of the </a:t>
            </a:r>
            <a:r>
              <a:rPr lang="en-GB" dirty="0" err="1">
                <a:latin typeface="Book Antiqua" pitchFamily="18" charset="0"/>
              </a:rPr>
              <a:t>Ursari</a:t>
            </a:r>
            <a:r>
              <a:rPr lang="en-GB" dirty="0">
                <a:latin typeface="Book Antiqua" pitchFamily="18" charset="0"/>
              </a:rPr>
              <a:t> tribe; issuing of passports, problems with French authorities  </a:t>
            </a:r>
            <a:endParaRPr lang="en-GB" sz="2000" dirty="0">
              <a:latin typeface="Book Antiqua" pitchFamily="18" charset="0"/>
            </a:endParaRPr>
          </a:p>
          <a:p>
            <a:pPr algn="just"/>
            <a:r>
              <a:rPr lang="en-GB" dirty="0">
                <a:latin typeface="Book Antiqua" pitchFamily="18" charset="0"/>
              </a:rPr>
              <a:t>Ionel </a:t>
            </a:r>
            <a:r>
              <a:rPr lang="en-GB" dirty="0" err="1">
                <a:latin typeface="Book Antiqua" pitchFamily="18" charset="0"/>
              </a:rPr>
              <a:t>Rotaru’s</a:t>
            </a:r>
            <a:r>
              <a:rPr lang="en-GB" dirty="0">
                <a:latin typeface="Book Antiqua" pitchFamily="18" charset="0"/>
              </a:rPr>
              <a:t> CMG as inspiration / starting point for International Romani Union (1978) </a:t>
            </a:r>
          </a:p>
          <a:p>
            <a:pPr lvl="0" algn="just"/>
            <a:r>
              <a:rPr lang="en-GB" sz="2000" dirty="0">
                <a:latin typeface="Book Antiqua" pitchFamily="18" charset="0"/>
              </a:rPr>
              <a:t>The first World Romani Congress, held in Orpington, near London, in 1971: 23 representatives from 10 countries; adoption of the Roma flag and of the Roma anthem </a:t>
            </a:r>
            <a:r>
              <a:rPr lang="en-GB" sz="2000" i="1" dirty="0" err="1">
                <a:latin typeface="Book Antiqua" pitchFamily="18" charset="0"/>
              </a:rPr>
              <a:t>Gelem</a:t>
            </a:r>
            <a:r>
              <a:rPr lang="en-GB" sz="2000" i="1" dirty="0">
                <a:latin typeface="Book Antiqua" pitchFamily="18" charset="0"/>
              </a:rPr>
              <a:t> </a:t>
            </a:r>
            <a:r>
              <a:rPr lang="en-GB" sz="2000" i="1" dirty="0" err="1">
                <a:latin typeface="Book Antiqua" pitchFamily="18" charset="0"/>
              </a:rPr>
              <a:t>Gelem</a:t>
            </a:r>
            <a:r>
              <a:rPr lang="en-GB" sz="2000" dirty="0">
                <a:latin typeface="Book Antiqua" pitchFamily="18" charset="0"/>
              </a:rPr>
              <a:t>; decision on the use of the word ‘Roma’ instead of ‘Gypsy’ for the different communities </a:t>
            </a:r>
          </a:p>
          <a:p>
            <a:pPr lvl="0" algn="just"/>
            <a:r>
              <a:rPr lang="en-GB" dirty="0">
                <a:latin typeface="Book Antiqua" pitchFamily="18" charset="0"/>
              </a:rPr>
              <a:t>Official recognition by (West) Germany of the Roma Holocaust in 1982, first memorial to the Sinti and Roma murdered in the Holocaust unveiled in Germany (at Buchenwald) only in 1995</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descr="Ionel Rotaru,le prince des gitans, photographié chez lui jouant de la...  News Photo - Getty Images">
            <a:extLst>
              <a:ext uri="{FF2B5EF4-FFF2-40B4-BE49-F238E27FC236}">
                <a16:creationId xmlns:a16="http://schemas.microsoft.com/office/drawing/2014/main" id="{AE129172-C289-83F1-7C68-A5861F52B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874" y="2559453"/>
            <a:ext cx="2974428" cy="29484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E9569ED-3635-635C-5167-599C7BC4E9CB}"/>
              </a:ext>
            </a:extLst>
          </p:cNvPr>
          <p:cNvSpPr txBox="1">
            <a:spLocks/>
          </p:cNvSpPr>
          <p:nvPr/>
        </p:nvSpPr>
        <p:spPr>
          <a:xfrm>
            <a:off x="5865874" y="5544777"/>
            <a:ext cx="3098615" cy="64807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err="1">
                <a:solidFill>
                  <a:prstClr val="black"/>
                </a:solidFill>
                <a:latin typeface="Book Antiqua" pitchFamily="18" charset="0"/>
                <a:ea typeface="+mn-ea"/>
                <a:cs typeface="+mn-cs"/>
              </a:rPr>
              <a:t>Ionel</a:t>
            </a:r>
            <a:r>
              <a:rPr lang="en-GB" sz="1600" cap="none" dirty="0">
                <a:solidFill>
                  <a:prstClr val="black"/>
                </a:solidFill>
                <a:latin typeface="Book Antiqua" pitchFamily="18" charset="0"/>
                <a:ea typeface="+mn-ea"/>
                <a:cs typeface="+mn-cs"/>
              </a:rPr>
              <a:t> </a:t>
            </a:r>
            <a:r>
              <a:rPr lang="en-GB" sz="1600" cap="none" dirty="0" err="1">
                <a:solidFill>
                  <a:prstClr val="black"/>
                </a:solidFill>
                <a:latin typeface="Book Antiqua" pitchFamily="18" charset="0"/>
                <a:ea typeface="+mn-ea"/>
                <a:cs typeface="+mn-cs"/>
              </a:rPr>
              <a:t>Rotaru</a:t>
            </a:r>
            <a:r>
              <a:rPr lang="en-GB" sz="1600" cap="none" dirty="0">
                <a:solidFill>
                  <a:prstClr val="black"/>
                </a:solidFill>
                <a:latin typeface="Book Antiqua" pitchFamily="18" charset="0"/>
                <a:ea typeface="+mn-ea"/>
                <a:cs typeface="+mn-cs"/>
              </a:rPr>
              <a:t>, founder of the </a:t>
            </a:r>
            <a:r>
              <a:rPr lang="fr-FR" sz="1600" i="1" cap="none" dirty="0">
                <a:solidFill>
                  <a:prstClr val="black"/>
                </a:solidFill>
                <a:latin typeface="Book Antiqua" pitchFamily="18" charset="0"/>
                <a:ea typeface="+mn-ea"/>
                <a:cs typeface="+mn-cs"/>
              </a:rPr>
              <a:t>Communauté Mondiale Gitane</a:t>
            </a:r>
            <a:r>
              <a:rPr lang="fr-FR" sz="1600" cap="none" dirty="0">
                <a:solidFill>
                  <a:prstClr val="black"/>
                </a:solidFill>
                <a:latin typeface="Book Antiqua" pitchFamily="18" charset="0"/>
                <a:ea typeface="+mn-ea"/>
                <a:cs typeface="+mn-cs"/>
              </a:rPr>
              <a:t> (World </a:t>
            </a:r>
            <a:r>
              <a:rPr lang="fr-FR" sz="1600" cap="none" dirty="0" err="1">
                <a:solidFill>
                  <a:prstClr val="black"/>
                </a:solidFill>
                <a:latin typeface="Book Antiqua" pitchFamily="18" charset="0"/>
                <a:ea typeface="+mn-ea"/>
                <a:cs typeface="+mn-cs"/>
              </a:rPr>
              <a:t>Gypsy</a:t>
            </a:r>
            <a:r>
              <a:rPr lang="fr-FR" sz="1600" cap="none" dirty="0">
                <a:solidFill>
                  <a:prstClr val="black"/>
                </a:solidFill>
                <a:latin typeface="Book Antiqua" pitchFamily="18" charset="0"/>
                <a:ea typeface="+mn-ea"/>
                <a:cs typeface="+mn-cs"/>
              </a:rPr>
              <a:t> Community, CMG), 1960 </a:t>
            </a:r>
            <a:endParaRPr lang="en-GB" sz="1600" dirty="0"/>
          </a:p>
        </p:txBody>
      </p:sp>
    </p:spTree>
    <p:extLst>
      <p:ext uri="{BB962C8B-B14F-4D97-AF65-F5344CB8AC3E}">
        <p14:creationId xmlns:p14="http://schemas.microsoft.com/office/powerpoint/2010/main" val="56682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400" cap="none" dirty="0">
                <a:latin typeface="Bookman Old Style" pitchFamily="18" charset="0"/>
                <a:cs typeface="Calibri" pitchFamily="34" charset="0"/>
              </a:rPr>
              <a:t>Summary</a:t>
            </a:r>
            <a:endParaRPr lang="en-GB" sz="4400" dirty="0"/>
          </a:p>
        </p:txBody>
      </p:sp>
      <p:sp>
        <p:nvSpPr>
          <p:cNvPr id="3" name="Content Placeholder 2"/>
          <p:cNvSpPr>
            <a:spLocks noGrp="1"/>
          </p:cNvSpPr>
          <p:nvPr>
            <p:ph sz="quarter" idx="13"/>
          </p:nvPr>
        </p:nvSpPr>
        <p:spPr>
          <a:xfrm>
            <a:off x="304669" y="2377894"/>
            <a:ext cx="8534661" cy="3935303"/>
          </a:xfrm>
        </p:spPr>
        <p:txBody>
          <a:bodyPr>
            <a:normAutofit fontScale="92500" lnSpcReduction="20000"/>
          </a:bodyPr>
          <a:lstStyle/>
          <a:p>
            <a:pPr lvl="0" algn="just">
              <a:spcAft>
                <a:spcPts val="1800"/>
              </a:spcAft>
            </a:pPr>
            <a:r>
              <a:rPr lang="en-GB" sz="2000" dirty="0">
                <a:latin typeface="Book Antiqua" pitchFamily="18" charset="0"/>
              </a:rPr>
              <a:t>1. </a:t>
            </a:r>
            <a:r>
              <a:rPr lang="en-GB" dirty="0">
                <a:latin typeface="Book Antiqua" pitchFamily="18" charset="0"/>
              </a:rPr>
              <a:t>Identity</a:t>
            </a:r>
            <a:endParaRPr lang="en-GB" sz="2000" dirty="0">
              <a:latin typeface="Book Antiqua" pitchFamily="18" charset="0"/>
            </a:endParaRPr>
          </a:p>
          <a:p>
            <a:pPr lvl="0" algn="just">
              <a:spcAft>
                <a:spcPts val="1800"/>
              </a:spcAft>
            </a:pPr>
            <a:r>
              <a:rPr lang="en-GB" sz="2000" dirty="0">
                <a:latin typeface="Book Antiqua" pitchFamily="18" charset="0"/>
              </a:rPr>
              <a:t>2. Who are the Roma?</a:t>
            </a:r>
          </a:p>
          <a:p>
            <a:pPr lvl="0" algn="just">
              <a:spcAft>
                <a:spcPts val="1800"/>
              </a:spcAft>
            </a:pPr>
            <a:r>
              <a:rPr lang="en-GB" dirty="0">
                <a:latin typeface="Book Antiqua" pitchFamily="18" charset="0"/>
              </a:rPr>
              <a:t>3. A history of the Roma in Europe  </a:t>
            </a:r>
          </a:p>
          <a:p>
            <a:pPr lvl="0" algn="just">
              <a:spcAft>
                <a:spcPts val="1800"/>
              </a:spcAft>
            </a:pPr>
            <a:r>
              <a:rPr lang="en-GB" dirty="0">
                <a:latin typeface="Book Antiqua" pitchFamily="18" charset="0"/>
              </a:rPr>
              <a:t>4. Anti-Roma racism, eugenics, escalation of persecution </a:t>
            </a:r>
          </a:p>
          <a:p>
            <a:pPr lvl="0" algn="just">
              <a:spcAft>
                <a:spcPts val="1800"/>
              </a:spcAft>
            </a:pPr>
            <a:r>
              <a:rPr lang="en-GB" dirty="0">
                <a:latin typeface="Book Antiqua" pitchFamily="18" charset="0"/>
              </a:rPr>
              <a:t>5</a:t>
            </a:r>
            <a:r>
              <a:rPr lang="en-GB" sz="2000" dirty="0">
                <a:latin typeface="Book Antiqua" pitchFamily="18" charset="0"/>
              </a:rPr>
              <a:t>. The Roma Holocaust</a:t>
            </a:r>
          </a:p>
          <a:p>
            <a:pPr lvl="0" algn="just">
              <a:spcAft>
                <a:spcPts val="1800"/>
              </a:spcAft>
            </a:pPr>
            <a:r>
              <a:rPr lang="en-GB" dirty="0">
                <a:latin typeface="Book Antiqua" pitchFamily="18" charset="0"/>
              </a:rPr>
              <a:t>6. Postwar and the establishment of Roma identity  </a:t>
            </a:r>
          </a:p>
          <a:p>
            <a:pPr lvl="0" algn="just">
              <a:spcAft>
                <a:spcPts val="1800"/>
              </a:spcAft>
            </a:pPr>
            <a:r>
              <a:rPr lang="en-GB" sz="2000" dirty="0">
                <a:latin typeface="Book Antiqua" pitchFamily="18" charset="0"/>
              </a:rPr>
              <a:t>7. Where are we now and why does Roma history matter?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748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252413" y="-242888"/>
            <a:ext cx="1512888" cy="1512888"/>
          </a:xfrm>
          <a:prstGeom prst="ellipse">
            <a:avLst/>
          </a:prstGeom>
          <a:solidFill>
            <a:srgbClr val="1C2C5E">
              <a:alpha val="7097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Oval 3"/>
          <p:cNvSpPr>
            <a:spLocks noChangeArrowheads="1"/>
          </p:cNvSpPr>
          <p:nvPr/>
        </p:nvSpPr>
        <p:spPr bwMode="auto">
          <a:xfrm>
            <a:off x="1547813" y="-244475"/>
            <a:ext cx="1512887" cy="1512888"/>
          </a:xfrm>
          <a:prstGeom prst="ellipse">
            <a:avLst/>
          </a:prstGeom>
          <a:solidFill>
            <a:srgbClr val="1C2C5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 name="Oval 4"/>
          <p:cNvSpPr>
            <a:spLocks noChangeArrowheads="1"/>
          </p:cNvSpPr>
          <p:nvPr/>
        </p:nvSpPr>
        <p:spPr bwMode="auto">
          <a:xfrm>
            <a:off x="3419475" y="-242888"/>
            <a:ext cx="1512888" cy="1512888"/>
          </a:xfrm>
          <a:prstGeom prst="ellipse">
            <a:avLst/>
          </a:prstGeom>
          <a:solidFill>
            <a:srgbClr val="1C2C5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7" name="Oval 5"/>
          <p:cNvSpPr>
            <a:spLocks noChangeArrowheads="1"/>
          </p:cNvSpPr>
          <p:nvPr/>
        </p:nvSpPr>
        <p:spPr bwMode="auto">
          <a:xfrm>
            <a:off x="-323850" y="1484313"/>
            <a:ext cx="1512888" cy="1512887"/>
          </a:xfrm>
          <a:prstGeom prst="ellipse">
            <a:avLst/>
          </a:prstGeom>
          <a:solidFill>
            <a:srgbClr val="1C2C5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50" name="Oval 6"/>
          <p:cNvSpPr>
            <a:spLocks noChangeArrowheads="1"/>
          </p:cNvSpPr>
          <p:nvPr/>
        </p:nvSpPr>
        <p:spPr bwMode="auto">
          <a:xfrm>
            <a:off x="1547813" y="1484313"/>
            <a:ext cx="1512887" cy="1512887"/>
          </a:xfrm>
          <a:prstGeom prst="ellipse">
            <a:avLst/>
          </a:prstGeom>
          <a:noFill/>
          <a:ln w="9525">
            <a:noFill/>
            <a:miter lim="800000"/>
            <a:headEnd/>
            <a:tailEnd/>
          </a:ln>
        </p:spPr>
        <p:txBody>
          <a:bodyPr/>
          <a:lstStyle/>
          <a:p>
            <a:pPr marL="342900" indent="-342900">
              <a:spcBef>
                <a:spcPct val="20000"/>
              </a:spcBef>
              <a:buFont typeface="Wingdings" pitchFamily="2" charset="2"/>
              <a:buChar char="Ø"/>
              <a:defRPr/>
            </a:pPr>
            <a:endParaRPr lang="en-US" sz="2800" dirty="0">
              <a:solidFill>
                <a:srgbClr val="1F324B"/>
              </a:solidFill>
              <a:latin typeface="+mn-lt"/>
            </a:endParaRPr>
          </a:p>
        </p:txBody>
      </p:sp>
      <p:sp>
        <p:nvSpPr>
          <p:cNvPr id="3079" name="Oval 7"/>
          <p:cNvSpPr>
            <a:spLocks noChangeArrowheads="1"/>
          </p:cNvSpPr>
          <p:nvPr/>
        </p:nvSpPr>
        <p:spPr bwMode="auto">
          <a:xfrm>
            <a:off x="-323850" y="3284538"/>
            <a:ext cx="1512888" cy="1512887"/>
          </a:xfrm>
          <a:prstGeom prst="ellipse">
            <a:avLst/>
          </a:prstGeom>
          <a:solidFill>
            <a:srgbClr val="1C2C5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80" name="Rectangle 8"/>
          <p:cNvSpPr>
            <a:spLocks noGrp="1" noChangeArrowheads="1"/>
          </p:cNvSpPr>
          <p:nvPr>
            <p:ph type="title" idx="4294967295"/>
          </p:nvPr>
        </p:nvSpPr>
        <p:spPr/>
        <p:txBody>
          <a:bodyPr/>
          <a:lstStyle/>
          <a:p>
            <a:pPr eaLnBrk="1" hangingPunct="1"/>
            <a:endParaRPr lang="en-US" sz="3000" b="1" dirty="0">
              <a:solidFill>
                <a:srgbClr val="223754"/>
              </a:solidFill>
            </a:endParaRPr>
          </a:p>
        </p:txBody>
      </p:sp>
      <p:sp>
        <p:nvSpPr>
          <p:cNvPr id="3082" name="Date Placeholder 10"/>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p>
        </p:txBody>
      </p:sp>
      <p:sp>
        <p:nvSpPr>
          <p:cNvPr id="3083" name="Slide Number Placeholder 1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400"/>
          </a:p>
        </p:txBody>
      </p:sp>
      <p:sp>
        <p:nvSpPr>
          <p:cNvPr id="3084" name="Rectangle 10"/>
          <p:cNvSpPr>
            <a:spLocks noChangeArrowheads="1"/>
          </p:cNvSpPr>
          <p:nvPr/>
        </p:nvSpPr>
        <p:spPr bwMode="auto">
          <a:xfrm>
            <a:off x="468313" y="6321425"/>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2800"/>
              <a:t> </a:t>
            </a:r>
            <a:endParaRPr lang="mk-MK" sz="2800">
              <a:solidFill>
                <a:srgbClr val="1F324B"/>
              </a:solidFill>
            </a:endParaRPr>
          </a:p>
        </p:txBody>
      </p:sp>
      <p:sp>
        <p:nvSpPr>
          <p:cNvPr id="3085" name="Oval 6"/>
          <p:cNvSpPr>
            <a:spLocks noChangeArrowheads="1"/>
          </p:cNvSpPr>
          <p:nvPr/>
        </p:nvSpPr>
        <p:spPr bwMode="auto">
          <a:xfrm>
            <a:off x="1549400" y="1490663"/>
            <a:ext cx="1512888" cy="1512887"/>
          </a:xfrm>
          <a:prstGeom prst="ellipse">
            <a:avLst/>
          </a:prstGeom>
          <a:solidFill>
            <a:srgbClr val="1C2C5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026" name="Picture 2" descr="C:\Users\Raul\Desktop\Flag_of_the_Romani_people.svg.png"/>
          <p:cNvPicPr>
            <a:picLocks noChangeAspect="1" noChangeArrowheads="1"/>
          </p:cNvPicPr>
          <p:nvPr/>
        </p:nvPicPr>
        <p:blipFill>
          <a:blip r:embed="rId3" cstate="print"/>
          <a:srcRect/>
          <a:stretch>
            <a:fillRect/>
          </a:stretch>
        </p:blipFill>
        <p:spPr bwMode="auto">
          <a:xfrm>
            <a:off x="-1524000" y="-633413"/>
            <a:ext cx="12192000" cy="8124826"/>
          </a:xfrm>
          <a:prstGeom prst="rect">
            <a:avLst/>
          </a:prstGeom>
          <a:noFill/>
        </p:spPr>
      </p:pic>
    </p:spTree>
    <p:extLst>
      <p:ext uri="{BB962C8B-B14F-4D97-AF65-F5344CB8AC3E}">
        <p14:creationId xmlns:p14="http://schemas.microsoft.com/office/powerpoint/2010/main" val="162576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p:cNvSpPr>
            <a:spLocks noGrp="1"/>
          </p:cNvSpPr>
          <p:nvPr>
            <p:ph type="title"/>
          </p:nvPr>
        </p:nvSpPr>
        <p:spPr>
          <a:xfrm>
            <a:off x="738378" y="584225"/>
            <a:ext cx="7667244" cy="1609344"/>
          </a:xfrm>
        </p:spPr>
        <p:txBody>
          <a:bodyPr anchorCtr="0">
            <a:normAutofit/>
          </a:bodyPr>
          <a:lstStyle/>
          <a:p>
            <a:pPr algn="ctr"/>
            <a:r>
              <a:rPr lang="en-GB" sz="4000" i="1" cap="none" dirty="0" err="1">
                <a:latin typeface="Bookman Old Style" pitchFamily="18" charset="0"/>
                <a:cs typeface="Calibri" pitchFamily="34" charset="0"/>
              </a:rPr>
              <a:t>Gelem</a:t>
            </a:r>
            <a:r>
              <a:rPr lang="en-GB" sz="4000" i="1" cap="none" dirty="0">
                <a:latin typeface="Bookman Old Style" pitchFamily="18" charset="0"/>
                <a:cs typeface="Calibri" pitchFamily="34" charset="0"/>
              </a:rPr>
              <a:t> </a:t>
            </a:r>
            <a:r>
              <a:rPr lang="en-GB" sz="4000" i="1" cap="none" dirty="0" err="1">
                <a:latin typeface="Bookman Old Style" pitchFamily="18" charset="0"/>
                <a:cs typeface="Calibri" pitchFamily="34" charset="0"/>
              </a:rPr>
              <a:t>gelem</a:t>
            </a:r>
            <a:r>
              <a:rPr lang="en-GB" sz="4000" cap="none" dirty="0">
                <a:latin typeface="Bookman Old Style" pitchFamily="18" charset="0"/>
                <a:cs typeface="Calibri" pitchFamily="34" charset="0"/>
              </a:rPr>
              <a:t> (I’ve travelled) </a:t>
            </a:r>
            <a:endParaRPr lang="en-GB" sz="4000" i="1" dirty="0"/>
          </a:p>
        </p:txBody>
      </p:sp>
      <p:sp>
        <p:nvSpPr>
          <p:cNvPr id="3" name="Content Placeholder 2"/>
          <p:cNvSpPr>
            <a:spLocks noGrp="1"/>
          </p:cNvSpPr>
          <p:nvPr>
            <p:ph sz="quarter" idx="13"/>
          </p:nvPr>
        </p:nvSpPr>
        <p:spPr>
          <a:xfrm>
            <a:off x="304669" y="2377894"/>
            <a:ext cx="8534661" cy="3935303"/>
          </a:xfrm>
        </p:spPr>
        <p:txBody>
          <a:bodyPr>
            <a:normAutofit/>
          </a:bodyPr>
          <a:lstStyle/>
          <a:p>
            <a:pPr marL="0" lvl="0" indent="0" algn="ctr">
              <a:spcBef>
                <a:spcPts val="0"/>
              </a:spcBef>
              <a:buNone/>
            </a:pPr>
            <a:r>
              <a:rPr lang="en-GB" dirty="0">
                <a:latin typeface="Book Antiqua" pitchFamily="18" charset="0"/>
              </a:rPr>
              <a:t>I’ve travelled, travelled long roads,</a:t>
            </a:r>
          </a:p>
          <a:p>
            <a:pPr marL="0" lvl="0" indent="0" algn="ctr">
              <a:spcBef>
                <a:spcPts val="0"/>
              </a:spcBef>
              <a:buNone/>
            </a:pPr>
            <a:r>
              <a:rPr lang="en-GB" dirty="0">
                <a:latin typeface="Book Antiqua" pitchFamily="18" charset="0"/>
              </a:rPr>
              <a:t>And I met happy Roma</a:t>
            </a:r>
          </a:p>
          <a:p>
            <a:pPr marL="0" lvl="0" indent="0" algn="ctr">
              <a:spcBef>
                <a:spcPts val="0"/>
              </a:spcBef>
              <a:buNone/>
            </a:pPr>
            <a:r>
              <a:rPr lang="en-GB" dirty="0">
                <a:latin typeface="Book Antiqua" pitchFamily="18" charset="0"/>
              </a:rPr>
              <a:t>Oh Roma, from where have you come,</a:t>
            </a:r>
          </a:p>
          <a:p>
            <a:pPr marL="0" lvl="0" indent="0" algn="ctr">
              <a:spcBef>
                <a:spcPts val="0"/>
              </a:spcBef>
              <a:buNone/>
            </a:pPr>
            <a:r>
              <a:rPr lang="en-GB" dirty="0">
                <a:latin typeface="Book Antiqua" pitchFamily="18" charset="0"/>
              </a:rPr>
              <a:t>With tents on happy roads?</a:t>
            </a:r>
          </a:p>
          <a:p>
            <a:pPr marL="0" lvl="0" indent="0" algn="ctr">
              <a:spcBef>
                <a:spcPts val="0"/>
              </a:spcBef>
              <a:buNone/>
            </a:pPr>
            <a:endParaRPr lang="en-GB" dirty="0">
              <a:latin typeface="Book Antiqua" pitchFamily="18" charset="0"/>
            </a:endParaRPr>
          </a:p>
          <a:p>
            <a:pPr marL="0" lvl="0" indent="0" algn="ctr">
              <a:spcBef>
                <a:spcPts val="0"/>
              </a:spcBef>
              <a:buNone/>
            </a:pPr>
            <a:r>
              <a:rPr lang="en-GB" dirty="0">
                <a:latin typeface="Book Antiqua" pitchFamily="18" charset="0"/>
              </a:rPr>
              <a:t>Oh Roma, oh fellow Roma</a:t>
            </a:r>
          </a:p>
          <a:p>
            <a:pPr marL="0" lvl="0" indent="0" algn="ctr">
              <a:spcBef>
                <a:spcPts val="0"/>
              </a:spcBef>
              <a:buNone/>
            </a:pPr>
            <a:r>
              <a:rPr lang="en-GB" dirty="0">
                <a:latin typeface="Book Antiqua" pitchFamily="18" charset="0"/>
              </a:rPr>
              <a:t>Once I had a great family</a:t>
            </a:r>
          </a:p>
          <a:p>
            <a:pPr marL="0" lvl="0" indent="0" algn="ctr">
              <a:spcBef>
                <a:spcPts val="0"/>
              </a:spcBef>
              <a:buNone/>
            </a:pPr>
            <a:r>
              <a:rPr lang="en-GB" dirty="0">
                <a:latin typeface="Book Antiqua" pitchFamily="18" charset="0"/>
              </a:rPr>
              <a:t>The Black Legion murdered them</a:t>
            </a:r>
          </a:p>
          <a:p>
            <a:pPr marL="0" lvl="0" indent="0" algn="ctr">
              <a:spcBef>
                <a:spcPts val="0"/>
              </a:spcBef>
              <a:buNone/>
            </a:pPr>
            <a:r>
              <a:rPr lang="en-GB" dirty="0">
                <a:latin typeface="Book Antiqua" pitchFamily="18" charset="0"/>
              </a:rPr>
              <a:t>Now come, all the world’s Roma</a:t>
            </a:r>
          </a:p>
          <a:p>
            <a:pPr marL="0" lvl="0" indent="0" algn="ctr">
              <a:spcBef>
                <a:spcPts val="0"/>
              </a:spcBef>
              <a:buNone/>
            </a:pPr>
            <a:endParaRPr lang="en-GB" dirty="0">
              <a:latin typeface="Book Antiqua" pitchFamily="18" charset="0"/>
            </a:endParaRPr>
          </a:p>
          <a:p>
            <a:pPr marL="0" lvl="0" indent="0" algn="ctr">
              <a:spcBef>
                <a:spcPts val="0"/>
              </a:spcBef>
              <a:buNone/>
            </a:pPr>
            <a:r>
              <a:rPr lang="en-GB" dirty="0">
                <a:latin typeface="Book Antiqua" pitchFamily="18" charset="0"/>
              </a:rPr>
              <a:t>For the Romani roads have opened</a:t>
            </a:r>
          </a:p>
          <a:p>
            <a:pPr marL="0" lvl="0" indent="0" algn="ctr">
              <a:spcBef>
                <a:spcPts val="0"/>
              </a:spcBef>
              <a:buNone/>
            </a:pPr>
            <a:r>
              <a:rPr lang="en-GB" dirty="0">
                <a:latin typeface="Book Antiqua" pitchFamily="18" charset="0"/>
              </a:rPr>
              <a:t>Now is the time, now rise up Roma,</a:t>
            </a:r>
          </a:p>
          <a:p>
            <a:pPr marL="0" lvl="0" indent="0" algn="ctr">
              <a:spcBef>
                <a:spcPts val="0"/>
              </a:spcBef>
              <a:buNone/>
            </a:pPr>
            <a:r>
              <a:rPr lang="en-GB" dirty="0">
                <a:latin typeface="Book Antiqua" pitchFamily="18" charset="0"/>
              </a:rPr>
              <a:t>We will rise high if we act!</a:t>
            </a:r>
          </a:p>
          <a:p>
            <a:pPr marL="0" lvl="0" indent="0" algn="ctr">
              <a:spcBef>
                <a:spcPts val="0"/>
              </a:spcBef>
              <a:buNone/>
            </a:pPr>
            <a:r>
              <a:rPr lang="en-GB" dirty="0">
                <a:latin typeface="Book Antiqua" pitchFamily="18" charset="0"/>
              </a:rPr>
              <a:t>Oh Roma, oh fellow Roma</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964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8D28-B6AE-4DDA-A3ED-31617989816B}"/>
              </a:ext>
            </a:extLst>
          </p:cNvPr>
          <p:cNvSpPr>
            <a:spLocks noGrp="1"/>
          </p:cNvSpPr>
          <p:nvPr>
            <p:ph type="title"/>
          </p:nvPr>
        </p:nvSpPr>
        <p:spPr>
          <a:xfrm>
            <a:off x="271998" y="5204784"/>
            <a:ext cx="8600003" cy="1609344"/>
          </a:xfrm>
        </p:spPr>
        <p:txBody>
          <a:bodyPr/>
          <a:lstStyle/>
          <a:p>
            <a:pPr algn="ctr"/>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Unveiling of the Memorial to the Sinti and Roma Victims of National Socialism, Berlin (2012)</a:t>
            </a:r>
            <a:endParaRPr lang="en-GB" dirty="0"/>
          </a:p>
        </p:txBody>
      </p:sp>
      <p:pic>
        <p:nvPicPr>
          <p:cNvPr id="3" name="Content Placeholder 5" descr="A picture containing outdoor&#10;&#10;Description automatically generated">
            <a:extLst>
              <a:ext uri="{FF2B5EF4-FFF2-40B4-BE49-F238E27FC236}">
                <a16:creationId xmlns:a16="http://schemas.microsoft.com/office/drawing/2014/main" id="{B90A66AD-6B43-1429-C86D-744330B78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7" y="260648"/>
            <a:ext cx="8136904" cy="5294413"/>
          </a:xfrm>
          <a:prstGeom prst="rect">
            <a:avLst/>
          </a:prstGeom>
        </p:spPr>
      </p:pic>
    </p:spTree>
    <p:extLst>
      <p:ext uri="{BB962C8B-B14F-4D97-AF65-F5344CB8AC3E}">
        <p14:creationId xmlns:p14="http://schemas.microsoft.com/office/powerpoint/2010/main" val="70463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Anti-Roma racism</a:t>
            </a:r>
            <a:endParaRPr lang="en-GB" sz="4000" dirty="0"/>
          </a:p>
        </p:txBody>
      </p:sp>
      <p:sp>
        <p:nvSpPr>
          <p:cNvPr id="3" name="Content Placeholder 2"/>
          <p:cNvSpPr>
            <a:spLocks noGrp="1"/>
          </p:cNvSpPr>
          <p:nvPr>
            <p:ph sz="quarter" idx="13"/>
          </p:nvPr>
        </p:nvSpPr>
        <p:spPr>
          <a:xfrm>
            <a:off x="148821" y="2204975"/>
            <a:ext cx="5040559" cy="4279795"/>
          </a:xfrm>
        </p:spPr>
        <p:txBody>
          <a:bodyPr>
            <a:noAutofit/>
          </a:bodyPr>
          <a:lstStyle/>
          <a:p>
            <a:pPr algn="just">
              <a:spcAft>
                <a:spcPts val="1000"/>
              </a:spcAft>
            </a:pPr>
            <a:r>
              <a:rPr lang="en-GB" sz="1600" dirty="0">
                <a:latin typeface="Book Antiqua" pitchFamily="18" charset="0"/>
                <a:ea typeface="Calibri"/>
              </a:rPr>
              <a:t>Roma remain one of the most marginalised and persecuted groups in Europe; racist stereotypes about Roma ‘laziness’ and ‘criminality’ remain, despite (quasi-)recognition of the Roma Holocaust </a:t>
            </a:r>
          </a:p>
          <a:p>
            <a:pPr algn="just">
              <a:spcAft>
                <a:spcPts val="1000"/>
              </a:spcAft>
            </a:pPr>
            <a:r>
              <a:rPr lang="en-GB" sz="1600" i="1" dirty="0">
                <a:latin typeface="Book Antiqua" pitchFamily="18" charset="0"/>
                <a:ea typeface="Calibri"/>
              </a:rPr>
              <a:t>Romaphobia: The last acceptable form of racism?</a:t>
            </a:r>
            <a:r>
              <a:rPr lang="en-GB" sz="1600" dirty="0">
                <a:latin typeface="Book Antiqua" pitchFamily="18" charset="0"/>
                <a:ea typeface="Calibri"/>
              </a:rPr>
              <a:t> (Aidan McGarry, 2017)</a:t>
            </a:r>
          </a:p>
          <a:p>
            <a:pPr algn="just">
              <a:spcAft>
                <a:spcPts val="1000"/>
              </a:spcAft>
              <a:buClr>
                <a:srgbClr val="B71E42"/>
              </a:buClr>
            </a:pPr>
            <a:r>
              <a:rPr lang="en-GB" sz="1600" dirty="0">
                <a:solidFill>
                  <a:prstClr val="black"/>
                </a:solidFill>
                <a:latin typeface="Book Antiqua" pitchFamily="18" charset="0"/>
                <a:ea typeface="Calibri"/>
              </a:rPr>
              <a:t>In 1995, four Roma were killed in a bomb attack in </a:t>
            </a:r>
            <a:r>
              <a:rPr lang="en-GB" sz="1600" dirty="0" err="1">
                <a:solidFill>
                  <a:prstClr val="black"/>
                </a:solidFill>
                <a:latin typeface="Book Antiqua" pitchFamily="18" charset="0"/>
                <a:ea typeface="Calibri"/>
              </a:rPr>
              <a:t>Oberwart</a:t>
            </a:r>
            <a:r>
              <a:rPr lang="en-GB" sz="1600" dirty="0">
                <a:solidFill>
                  <a:prstClr val="black"/>
                </a:solidFill>
                <a:latin typeface="Book Antiqua" pitchFamily="18" charset="0"/>
                <a:ea typeface="Calibri"/>
              </a:rPr>
              <a:t>, Austria; two of them were the grandsons of Buchenwald and Mauthausen Holocaust survivor Michael Horvath, who in his testimony after the attacks said he had always feared “it would happen again”</a:t>
            </a:r>
          </a:p>
          <a:p>
            <a:pPr algn="just">
              <a:spcAft>
                <a:spcPts val="1000"/>
              </a:spcAft>
              <a:buClr>
                <a:srgbClr val="B71E42"/>
              </a:buClr>
            </a:pPr>
            <a:r>
              <a:rPr lang="en-GB" sz="1600" dirty="0">
                <a:solidFill>
                  <a:prstClr val="black"/>
                </a:solidFill>
                <a:latin typeface="Book Antiqua" pitchFamily="18" charset="0"/>
                <a:ea typeface="Calibri"/>
              </a:rPr>
              <a:t>During the Covid-19 pandemic: </a:t>
            </a:r>
            <a:r>
              <a:rPr lang="en-GB" sz="1600" dirty="0">
                <a:latin typeface="Book Antiqua" pitchFamily="18" charset="0"/>
                <a:ea typeface="Calibri"/>
              </a:rPr>
              <a:t>“let’s burn Roma settlements so they do not spread the disease to us” (Ukraine); “until we are able to gas them like the Nazis, the Roma will infect the nation” (Romania)</a:t>
            </a:r>
          </a:p>
          <a:p>
            <a:pPr algn="just">
              <a:spcAft>
                <a:spcPts val="1000"/>
              </a:spcAft>
              <a:buClr>
                <a:srgbClr val="B71E42"/>
              </a:buClr>
            </a:pPr>
            <a:endParaRPr lang="en-GB" sz="1800" dirty="0">
              <a:solidFill>
                <a:prstClr val="black"/>
              </a:solidFill>
              <a:latin typeface="Book Antiqua" pitchFamily="18" charset="0"/>
              <a:ea typeface="Calibri"/>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image25.png">
            <a:extLst>
              <a:ext uri="{FF2B5EF4-FFF2-40B4-BE49-F238E27FC236}">
                <a16:creationId xmlns:a16="http://schemas.microsoft.com/office/drawing/2014/main" id="{E2D73AD7-EC3C-7349-58EA-C4D935893636}"/>
              </a:ext>
            </a:extLst>
          </p:cNvPr>
          <p:cNvPicPr/>
          <p:nvPr/>
        </p:nvPicPr>
        <p:blipFill>
          <a:blip r:embed="rId5"/>
          <a:srcRect/>
          <a:stretch>
            <a:fillRect/>
          </a:stretch>
        </p:blipFill>
        <p:spPr>
          <a:xfrm>
            <a:off x="5275677" y="2698948"/>
            <a:ext cx="3820775" cy="1276280"/>
          </a:xfrm>
          <a:prstGeom prst="rect">
            <a:avLst/>
          </a:prstGeom>
          <a:ln/>
        </p:spPr>
      </p:pic>
      <p:sp>
        <p:nvSpPr>
          <p:cNvPr id="5" name="Title 1">
            <a:extLst>
              <a:ext uri="{FF2B5EF4-FFF2-40B4-BE49-F238E27FC236}">
                <a16:creationId xmlns:a16="http://schemas.microsoft.com/office/drawing/2014/main" id="{3F298BD0-DA05-19F5-9291-1F99016C4F07}"/>
              </a:ext>
            </a:extLst>
          </p:cNvPr>
          <p:cNvSpPr txBox="1">
            <a:spLocks/>
          </p:cNvSpPr>
          <p:nvPr/>
        </p:nvSpPr>
        <p:spPr>
          <a:xfrm>
            <a:off x="5612127" y="4059979"/>
            <a:ext cx="3147873" cy="21789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2000" cap="none" dirty="0">
                <a:solidFill>
                  <a:prstClr val="black"/>
                </a:solidFill>
                <a:latin typeface="Book Antiqua" pitchFamily="18" charset="0"/>
                <a:ea typeface="+mn-ea"/>
                <a:cs typeface="+mn-cs"/>
              </a:rPr>
              <a:t>Article in the right-wing Austrian newspaper </a:t>
            </a:r>
            <a:r>
              <a:rPr lang="en-GB" sz="2000" i="1" cap="none" dirty="0">
                <a:solidFill>
                  <a:prstClr val="black"/>
                </a:solidFill>
                <a:latin typeface="Book Antiqua" pitchFamily="18" charset="0"/>
                <a:ea typeface="+mn-ea"/>
                <a:cs typeface="+mn-cs"/>
              </a:rPr>
              <a:t>Aula</a:t>
            </a:r>
            <a:r>
              <a:rPr lang="en-GB" sz="2000" cap="none" dirty="0">
                <a:solidFill>
                  <a:prstClr val="black"/>
                </a:solidFill>
                <a:latin typeface="Book Antiqua" pitchFamily="18" charset="0"/>
                <a:ea typeface="+mn-ea"/>
                <a:cs typeface="+mn-cs"/>
              </a:rPr>
              <a:t>, March 2009. Headline reads “Gypsy plague in Hungary”. The excerpt reads: “The chronic and massive anti-social behaviour of a large part of the ‘travelling people’ in northeastern Hungary has spread to the </a:t>
            </a:r>
            <a:r>
              <a:rPr lang="en-GB" sz="2000" cap="none" dirty="0" err="1">
                <a:solidFill>
                  <a:prstClr val="black"/>
                </a:solidFill>
                <a:latin typeface="Book Antiqua" pitchFamily="18" charset="0"/>
                <a:ea typeface="+mn-ea"/>
                <a:cs typeface="+mn-cs"/>
              </a:rPr>
              <a:t>Transdanubian</a:t>
            </a:r>
            <a:r>
              <a:rPr lang="en-GB" sz="2000" cap="none" dirty="0">
                <a:solidFill>
                  <a:prstClr val="black"/>
                </a:solidFill>
                <a:latin typeface="Book Antiqua" pitchFamily="18" charset="0"/>
                <a:ea typeface="+mn-ea"/>
                <a:cs typeface="+mn-cs"/>
              </a:rPr>
              <a:t> region, where it has taken hold and thus moved closer to the Austrian border.” </a:t>
            </a:r>
            <a:endParaRPr lang="en-GB" dirty="0"/>
          </a:p>
        </p:txBody>
      </p:sp>
    </p:spTree>
    <p:extLst>
      <p:ext uri="{BB962C8B-B14F-4D97-AF65-F5344CB8AC3E}">
        <p14:creationId xmlns:p14="http://schemas.microsoft.com/office/powerpoint/2010/main" val="145418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From nation-building to Roma identity through culture</a:t>
            </a:r>
            <a:endParaRPr lang="en-GB" sz="4000" dirty="0"/>
          </a:p>
        </p:txBody>
      </p:sp>
      <p:sp>
        <p:nvSpPr>
          <p:cNvPr id="3" name="Content Placeholder 2"/>
          <p:cNvSpPr>
            <a:spLocks noGrp="1"/>
          </p:cNvSpPr>
          <p:nvPr>
            <p:ph sz="quarter" idx="13"/>
          </p:nvPr>
        </p:nvSpPr>
        <p:spPr>
          <a:xfrm>
            <a:off x="304669" y="2377894"/>
            <a:ext cx="5131427" cy="4480106"/>
          </a:xfrm>
        </p:spPr>
        <p:txBody>
          <a:bodyPr>
            <a:normAutofit fontScale="85000" lnSpcReduction="20000"/>
          </a:bodyPr>
          <a:lstStyle/>
          <a:p>
            <a:pPr lvl="0" algn="just"/>
            <a:r>
              <a:rPr lang="en-GB" sz="2000" dirty="0">
                <a:latin typeface="Book Antiqua" pitchFamily="18" charset="0"/>
              </a:rPr>
              <a:t>Ionel </a:t>
            </a:r>
            <a:r>
              <a:rPr lang="en-GB" sz="2000" dirty="0" err="1">
                <a:latin typeface="Book Antiqua" pitchFamily="18" charset="0"/>
              </a:rPr>
              <a:t>Rotaru’s</a:t>
            </a:r>
            <a:r>
              <a:rPr lang="en-GB" sz="2000" dirty="0">
                <a:latin typeface="Book Antiqua" pitchFamily="18" charset="0"/>
              </a:rPr>
              <a:t> early efforts to get international recognition for Roma cultural assets, from language to music and fine arts </a:t>
            </a:r>
          </a:p>
          <a:p>
            <a:pPr lvl="0" algn="just"/>
            <a:r>
              <a:rPr lang="en-GB" dirty="0">
                <a:latin typeface="Book Antiqua" pitchFamily="18" charset="0"/>
              </a:rPr>
              <a:t>Support of Roma institutions (e.g., International Romani Union) by international organisations (especially the Council of Europe, later also European Union), establishment of the European Roma and Travellers Forum in 2004</a:t>
            </a:r>
          </a:p>
          <a:p>
            <a:pPr lvl="0" algn="just"/>
            <a:r>
              <a:rPr lang="en-GB" dirty="0">
                <a:latin typeface="Book Antiqua" pitchFamily="18" charset="0"/>
              </a:rPr>
              <a:t>Decade of Roma Inclusion (2005-2015): 12 European countries committing to close the gap (educational, economic, etc.) between Roma and majorities in those states; anti-racism   </a:t>
            </a:r>
          </a:p>
          <a:p>
            <a:pPr lvl="0" algn="just"/>
            <a:r>
              <a:rPr lang="en-GB" dirty="0">
                <a:latin typeface="Book Antiqua" pitchFamily="18" charset="0"/>
              </a:rPr>
              <a:t>European Roma Institute for Arts and Culture, joint initiative of the Council of Europe, the Open Society Foundations, and the Alliance for the European Roma Institute for Arts and Culture (2017): not just combatting prejudice, but </a:t>
            </a:r>
            <a:r>
              <a:rPr lang="en-GB" u="sng" dirty="0">
                <a:latin typeface="Book Antiqua" pitchFamily="18" charset="0"/>
              </a:rPr>
              <a:t>promoting the self-esteem of Roma across Europe</a:t>
            </a:r>
            <a:r>
              <a:rPr lang="en-GB" dirty="0">
                <a:latin typeface="Book Antiqua" pitchFamily="18" charset="0"/>
              </a:rPr>
              <a:t>  </a:t>
            </a:r>
          </a:p>
          <a:p>
            <a:pPr lvl="0" algn="just"/>
            <a:r>
              <a:rPr lang="en-GB" dirty="0">
                <a:latin typeface="Book Antiqua" pitchFamily="18" charset="0"/>
              </a:rPr>
              <a:t>Roma Foundation for Europe (2023)</a:t>
            </a:r>
            <a:endParaRPr lang="en-GB" sz="2000"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1E9569ED-3635-635C-5167-599C7BC4E9CB}"/>
              </a:ext>
            </a:extLst>
          </p:cNvPr>
          <p:cNvSpPr txBox="1">
            <a:spLocks/>
          </p:cNvSpPr>
          <p:nvPr/>
        </p:nvSpPr>
        <p:spPr>
          <a:xfrm>
            <a:off x="5865874" y="5544777"/>
            <a:ext cx="3098615"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endParaRPr lang="en-GB" sz="1600" dirty="0"/>
          </a:p>
        </p:txBody>
      </p:sp>
      <p:pic>
        <p:nvPicPr>
          <p:cNvPr id="7" name="Picture 6" descr="Close-up of a sign on a window&#10;&#10;Description automatically generated">
            <a:extLst>
              <a:ext uri="{FF2B5EF4-FFF2-40B4-BE49-F238E27FC236}">
                <a16:creationId xmlns:a16="http://schemas.microsoft.com/office/drawing/2014/main" id="{B66351A3-59D2-A876-A22B-B33BC04709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336" y="3244212"/>
            <a:ext cx="3477423" cy="2315964"/>
          </a:xfrm>
          <a:prstGeom prst="rect">
            <a:avLst/>
          </a:prstGeom>
        </p:spPr>
      </p:pic>
    </p:spTree>
    <p:extLst>
      <p:ext uri="{BB962C8B-B14F-4D97-AF65-F5344CB8AC3E}">
        <p14:creationId xmlns:p14="http://schemas.microsoft.com/office/powerpoint/2010/main" val="140635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Momentum for recognition</a:t>
            </a:r>
            <a:endParaRPr lang="en-GB" sz="4000" dirty="0"/>
          </a:p>
        </p:txBody>
      </p:sp>
      <p:sp>
        <p:nvSpPr>
          <p:cNvPr id="3" name="Content Placeholder 2"/>
          <p:cNvSpPr>
            <a:spLocks noGrp="1"/>
          </p:cNvSpPr>
          <p:nvPr>
            <p:ph sz="quarter" idx="13"/>
          </p:nvPr>
        </p:nvSpPr>
        <p:spPr>
          <a:xfrm>
            <a:off x="107505" y="2239345"/>
            <a:ext cx="4628884" cy="3421903"/>
          </a:xfrm>
        </p:spPr>
        <p:txBody>
          <a:bodyPr>
            <a:noAutofit/>
          </a:bodyPr>
          <a:lstStyle/>
          <a:p>
            <a:pPr algn="just"/>
            <a:r>
              <a:rPr lang="en-GB" sz="1800" dirty="0">
                <a:latin typeface="Book Antiqua" pitchFamily="18" charset="0"/>
                <a:ea typeface="Calibri"/>
              </a:rPr>
              <a:t>Self-representation, instead of ascription of identity (as “Gypsy”) by others</a:t>
            </a:r>
          </a:p>
          <a:p>
            <a:pPr algn="just"/>
            <a:r>
              <a:rPr lang="en-GB" sz="1800" dirty="0">
                <a:latin typeface="Book Antiqua" pitchFamily="18" charset="0"/>
                <a:ea typeface="Calibri"/>
              </a:rPr>
              <a:t>More recognition for Roma identity, but still not universally accepted among all Roma communities in Europe: flag, anthem; e.g., Sinti and Roma in Germany</a:t>
            </a:r>
          </a:p>
          <a:p>
            <a:pPr algn="just"/>
            <a:r>
              <a:rPr lang="en-GB" sz="1800" dirty="0">
                <a:latin typeface="Book Antiqua" pitchFamily="18" charset="0"/>
                <a:ea typeface="Calibri"/>
              </a:rPr>
              <a:t>2 August (the day when the ‘</a:t>
            </a:r>
            <a:r>
              <a:rPr lang="en-GB" sz="1800" i="1" dirty="0" err="1">
                <a:latin typeface="Book Antiqua" pitchFamily="18" charset="0"/>
                <a:ea typeface="Calibri"/>
              </a:rPr>
              <a:t>Zigeunerlager</a:t>
            </a:r>
            <a:r>
              <a:rPr lang="en-GB" sz="1800" dirty="0">
                <a:latin typeface="Book Antiqua" pitchFamily="18" charset="0"/>
                <a:ea typeface="Calibri"/>
              </a:rPr>
              <a:t>’ – “Gypsy camp” – in Auschwitz was liquidated) was declared  International Roma Holocaust Memorial Day by the European Parliament in 2015 </a:t>
            </a:r>
          </a:p>
          <a:p>
            <a:pPr algn="just"/>
            <a:r>
              <a:rPr lang="en-GB" sz="1800" dirty="0">
                <a:solidFill>
                  <a:prstClr val="black"/>
                </a:solidFill>
                <a:latin typeface="Book Antiqua" pitchFamily="18" charset="0"/>
                <a:ea typeface="Calibri"/>
              </a:rPr>
              <a:t>Increasing visibility over the last decade</a:t>
            </a:r>
          </a:p>
          <a:p>
            <a:pPr algn="just"/>
            <a:r>
              <a:rPr lang="en-GB" sz="1800" dirty="0">
                <a:solidFill>
                  <a:prstClr val="black"/>
                </a:solidFill>
                <a:latin typeface="Book Antiqua" pitchFamily="18" charset="0"/>
                <a:ea typeface="Calibri"/>
              </a:rPr>
              <a:t>Importance of history for the formation and promotion of Roma identity </a:t>
            </a:r>
          </a:p>
          <a:p>
            <a:pPr algn="just">
              <a:spcAft>
                <a:spcPts val="1000"/>
              </a:spcAft>
            </a:pPr>
            <a:endParaRPr lang="en-GB" sz="1800" dirty="0">
              <a:solidFill>
                <a:prstClr val="black"/>
              </a:solidFill>
              <a:latin typeface="Book Antiqua" pitchFamily="18" charset="0"/>
              <a:ea typeface="Calibri"/>
            </a:endParaRPr>
          </a:p>
          <a:p>
            <a:pPr marL="0" indent="0" algn="just">
              <a:spcAft>
                <a:spcPts val="1000"/>
              </a:spcAft>
              <a:buNone/>
            </a:pPr>
            <a:endParaRPr lang="en-GB" sz="1800" dirty="0">
              <a:solidFill>
                <a:prstClr val="black"/>
              </a:solidFill>
              <a:latin typeface="Book Antiqua" pitchFamily="18" charset="0"/>
              <a:ea typeface="Calibri"/>
            </a:endParaRPr>
          </a:p>
          <a:p>
            <a:pPr algn="just">
              <a:spcAft>
                <a:spcPts val="1000"/>
              </a:spcAft>
            </a:pPr>
            <a:endParaRPr lang="en-GB" sz="1800" dirty="0">
              <a:solidFill>
                <a:prstClr val="black"/>
              </a:solidFill>
              <a:latin typeface="Book Antiqua" pitchFamily="18" charset="0"/>
              <a:ea typeface="Calibri"/>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146" name="Picture 2" descr="Eriac">
            <a:extLst>
              <a:ext uri="{FF2B5EF4-FFF2-40B4-BE49-F238E27FC236}">
                <a16:creationId xmlns:a16="http://schemas.microsoft.com/office/drawing/2014/main" id="{C0FF3990-9FA3-C95D-8EA7-0C082237B8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402" y="2474227"/>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8D28-B6AE-4DDA-A3ED-31617989816B}"/>
              </a:ext>
            </a:extLst>
          </p:cNvPr>
          <p:cNvSpPr>
            <a:spLocks noGrp="1"/>
          </p:cNvSpPr>
          <p:nvPr>
            <p:ph type="title"/>
          </p:nvPr>
        </p:nvSpPr>
        <p:spPr>
          <a:xfrm>
            <a:off x="271998" y="5204784"/>
            <a:ext cx="8600003" cy="1609344"/>
          </a:xfrm>
        </p:spPr>
        <p:txBody>
          <a:bodyPr/>
          <a:lstStyle/>
          <a:p>
            <a:pPr algn="ctr"/>
            <a:r>
              <a:rPr kumimoji="0" lang="en-GB" sz="2000" b="0" i="0" u="none" strike="noStrike" kern="1200" cap="none" spc="0" normalizeH="0" baseline="0" noProof="0" dirty="0">
                <a:ln>
                  <a:noFill/>
                </a:ln>
                <a:solidFill>
                  <a:prstClr val="black"/>
                </a:solidFill>
                <a:effectLst/>
                <a:uLnTx/>
                <a:uFillTx/>
                <a:latin typeface="Book Antiqua" pitchFamily="18" charset="0"/>
                <a:ea typeface="+mn-ea"/>
                <a:cs typeface="+mn-cs"/>
              </a:rPr>
              <a:t>Unveiling of the Memorial to the Sinti and Roma Victims of National Socialism, Berlin (2012)</a:t>
            </a:r>
            <a:endParaRPr lang="en-GB" dirty="0"/>
          </a:p>
        </p:txBody>
      </p:sp>
      <p:pic>
        <p:nvPicPr>
          <p:cNvPr id="3" name="Content Placeholder 5" descr="A picture containing outdoor&#10;&#10;Description automatically generated">
            <a:extLst>
              <a:ext uri="{FF2B5EF4-FFF2-40B4-BE49-F238E27FC236}">
                <a16:creationId xmlns:a16="http://schemas.microsoft.com/office/drawing/2014/main" id="{B90A66AD-6B43-1429-C86D-744330B78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7" y="260648"/>
            <a:ext cx="8136904" cy="5294413"/>
          </a:xfrm>
          <a:prstGeom prst="rect">
            <a:avLst/>
          </a:prstGeom>
        </p:spPr>
      </p:pic>
      <p:pic>
        <p:nvPicPr>
          <p:cNvPr id="5" name="Picture 4" descr="A group of flowers on display outside a brick building&#10;&#10;Description automatically generated">
            <a:extLst>
              <a:ext uri="{FF2B5EF4-FFF2-40B4-BE49-F238E27FC236}">
                <a16:creationId xmlns:a16="http://schemas.microsoft.com/office/drawing/2014/main" id="{37B88F25-A8A7-3219-8D30-43C2804E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370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p:cNvSpPr>
            <a:spLocks noGrp="1"/>
          </p:cNvSpPr>
          <p:nvPr>
            <p:ph type="title"/>
          </p:nvPr>
        </p:nvSpPr>
        <p:spPr>
          <a:xfrm>
            <a:off x="738378" y="584225"/>
            <a:ext cx="7667244" cy="1609344"/>
          </a:xfrm>
        </p:spPr>
        <p:txBody>
          <a:bodyPr anchorCtr="0">
            <a:normAutofit/>
          </a:bodyPr>
          <a:lstStyle/>
          <a:p>
            <a:pPr algn="ctr"/>
            <a:r>
              <a:rPr lang="en-GB" sz="4000" cap="none" dirty="0">
                <a:latin typeface="Bookman Old Style" pitchFamily="18" charset="0"/>
                <a:cs typeface="Calibri" pitchFamily="34" charset="0"/>
              </a:rPr>
              <a:t>Identity</a:t>
            </a:r>
            <a:endParaRPr lang="en-GB" sz="4000" dirty="0"/>
          </a:p>
        </p:txBody>
      </p:sp>
      <p:sp>
        <p:nvSpPr>
          <p:cNvPr id="3" name="Content Placeholder 2"/>
          <p:cNvSpPr>
            <a:spLocks noGrp="1"/>
          </p:cNvSpPr>
          <p:nvPr>
            <p:ph sz="quarter" idx="13"/>
          </p:nvPr>
        </p:nvSpPr>
        <p:spPr>
          <a:xfrm>
            <a:off x="304669" y="2377894"/>
            <a:ext cx="8534661" cy="3935303"/>
          </a:xfrm>
        </p:spPr>
        <p:txBody>
          <a:bodyPr>
            <a:normAutofit lnSpcReduction="10000"/>
          </a:bodyPr>
          <a:lstStyle/>
          <a:p>
            <a:pPr lvl="0" algn="just"/>
            <a:r>
              <a:rPr lang="en-GB" dirty="0">
                <a:latin typeface="Book Antiqua" pitchFamily="18" charset="0"/>
              </a:rPr>
              <a:t>Individual vs. collective; here, we are concerned with collective identity</a:t>
            </a:r>
          </a:p>
          <a:p>
            <a:pPr lvl="0" algn="just"/>
            <a:r>
              <a:rPr lang="en-GB" dirty="0">
                <a:latin typeface="Book Antiqua" pitchFamily="18" charset="0"/>
              </a:rPr>
              <a:t>Ethnicity, race, nationality, language, religion, gender, sexual orientation, class, caste, occupation, etc. </a:t>
            </a:r>
          </a:p>
          <a:p>
            <a:pPr lvl="0" algn="just"/>
            <a:r>
              <a:rPr lang="en-GB" dirty="0">
                <a:latin typeface="Book Antiqua" pitchFamily="18" charset="0"/>
              </a:rPr>
              <a:t>Multiple identities, flexible, and situational </a:t>
            </a:r>
          </a:p>
          <a:p>
            <a:pPr lvl="0" algn="just"/>
            <a:r>
              <a:rPr lang="en-GB" dirty="0">
                <a:latin typeface="Book Antiqua" pitchFamily="18" charset="0"/>
              </a:rPr>
              <a:t>Importantly, both self-identification and external ascription </a:t>
            </a:r>
          </a:p>
          <a:p>
            <a:pPr lvl="0" algn="just"/>
            <a:r>
              <a:rPr lang="en-GB" dirty="0">
                <a:latin typeface="Book Antiqua" pitchFamily="18" charset="0"/>
              </a:rPr>
              <a:t>Ethnic identity: primordialism / essentialism vs. constructivism / instrumentalism</a:t>
            </a:r>
          </a:p>
          <a:p>
            <a:pPr lvl="0" algn="just"/>
            <a:r>
              <a:rPr lang="en-GB" dirty="0">
                <a:latin typeface="Book Antiqua" pitchFamily="18" charset="0"/>
              </a:rPr>
              <a:t>Primordialism: sees ethnic identities as fixed and unchanging, rooted in the distant past; belief in common descent or (at least) common culture</a:t>
            </a:r>
          </a:p>
          <a:p>
            <a:pPr lvl="0" algn="just"/>
            <a:r>
              <a:rPr lang="en-GB" dirty="0">
                <a:latin typeface="Book Antiqua" pitchFamily="18" charset="0"/>
              </a:rPr>
              <a:t>Constructivism: sees ethnic groups as social constructs, based on </a:t>
            </a:r>
            <a:r>
              <a:rPr lang="en-GB" i="1" dirty="0">
                <a:latin typeface="Book Antiqua" pitchFamily="18" charset="0"/>
              </a:rPr>
              <a:t>shared beliefs </a:t>
            </a:r>
            <a:r>
              <a:rPr lang="en-GB" dirty="0">
                <a:latin typeface="Book Antiqua" pitchFamily="18" charset="0"/>
              </a:rPr>
              <a:t>in belonging to a community; related to power and status </a:t>
            </a:r>
          </a:p>
          <a:p>
            <a:pPr lvl="0" algn="just"/>
            <a:endParaRPr lang="en-GB"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3135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What do historians think?</a:t>
            </a:r>
            <a:endParaRPr lang="en-GB" sz="4000" dirty="0"/>
          </a:p>
        </p:txBody>
      </p:sp>
      <p:sp>
        <p:nvSpPr>
          <p:cNvPr id="3" name="Content Placeholder 2"/>
          <p:cNvSpPr>
            <a:spLocks noGrp="1"/>
          </p:cNvSpPr>
          <p:nvPr>
            <p:ph sz="quarter" idx="13"/>
          </p:nvPr>
        </p:nvSpPr>
        <p:spPr>
          <a:xfrm>
            <a:off x="304668" y="2199432"/>
            <a:ext cx="4699380" cy="4487449"/>
          </a:xfrm>
        </p:spPr>
        <p:txBody>
          <a:bodyPr>
            <a:normAutofit fontScale="92500" lnSpcReduction="20000"/>
          </a:bodyPr>
          <a:lstStyle/>
          <a:p>
            <a:pPr lvl="0" algn="just"/>
            <a:r>
              <a:rPr lang="en-GB" dirty="0">
                <a:latin typeface="Book Antiqua" pitchFamily="18" charset="0"/>
              </a:rPr>
              <a:t>‘Identity’ is a modern concept, and ethnic / national identity was ‘invented’ in the 18th-19th centuries</a:t>
            </a:r>
          </a:p>
          <a:p>
            <a:pPr lvl="0" algn="just"/>
            <a:r>
              <a:rPr lang="en-GB" sz="2000" dirty="0">
                <a:latin typeface="Book Antiqua" pitchFamily="18" charset="0"/>
              </a:rPr>
              <a:t>Example</a:t>
            </a:r>
            <a:r>
              <a:rPr lang="en-GB" dirty="0">
                <a:latin typeface="Book Antiqua" pitchFamily="18" charset="0"/>
              </a:rPr>
              <a:t> of kilts as Scottish national symbols – not worn until the 17</a:t>
            </a:r>
            <a:r>
              <a:rPr lang="en-GB" baseline="30000" dirty="0">
                <a:latin typeface="Book Antiqua" pitchFamily="18" charset="0"/>
              </a:rPr>
              <a:t>th</a:t>
            </a:r>
            <a:r>
              <a:rPr lang="en-GB" dirty="0">
                <a:latin typeface="Book Antiqua" pitchFamily="18" charset="0"/>
              </a:rPr>
              <a:t> century (at the earliest), possibly invented by an Englishman, yet seen as ‘timeless’ traditional clothing </a:t>
            </a:r>
            <a:endParaRPr lang="en-GB" sz="2000" dirty="0">
              <a:latin typeface="Book Antiqua" pitchFamily="18" charset="0"/>
            </a:endParaRPr>
          </a:p>
          <a:p>
            <a:pPr algn="just"/>
            <a:r>
              <a:rPr lang="en-GB" dirty="0">
                <a:latin typeface="Book Antiqua" pitchFamily="18" charset="0"/>
              </a:rPr>
              <a:t>National indifference the norm in pre-modern times; local, religious identities</a:t>
            </a:r>
            <a:endParaRPr lang="en-GB" i="1" dirty="0">
              <a:latin typeface="Book Antiqua" pitchFamily="18" charset="0"/>
            </a:endParaRPr>
          </a:p>
          <a:p>
            <a:pPr lvl="0" algn="just"/>
            <a:r>
              <a:rPr lang="en-GB" dirty="0">
                <a:latin typeface="Book Antiqua" pitchFamily="18" charset="0"/>
              </a:rPr>
              <a:t>Eugen Weber, </a:t>
            </a:r>
            <a:r>
              <a:rPr lang="en-GB" i="1" dirty="0">
                <a:latin typeface="Book Antiqua" pitchFamily="18" charset="0"/>
              </a:rPr>
              <a:t>Peasants into Frenchmen</a:t>
            </a:r>
            <a:r>
              <a:rPr lang="en-GB" dirty="0">
                <a:latin typeface="Book Antiqua" pitchFamily="18" charset="0"/>
              </a:rPr>
              <a:t>: states created national identities, and this was a difficult process involving massive institutional investment (e.g. compulsory education) and coercion</a:t>
            </a:r>
          </a:p>
          <a:p>
            <a:pPr lvl="0" algn="just"/>
            <a:r>
              <a:rPr lang="en-GB" dirty="0">
                <a:latin typeface="Book Antiqua" pitchFamily="18" charset="0"/>
              </a:rPr>
              <a:t>What about groups that did not have their own state, like the Roma or Jews? </a:t>
            </a:r>
          </a:p>
          <a:p>
            <a:pPr lvl="0" algn="just"/>
            <a:endParaRPr lang="en-GB" sz="2000" dirty="0">
              <a:latin typeface="Book Antiqua" pitchFamily="18" charset="0"/>
            </a:endParaRPr>
          </a:p>
          <a:p>
            <a:pPr lvl="0" algn="just"/>
            <a:endParaRPr lang="en-GB" i="1"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CF1560DD-95D9-9720-4AA8-84B1AB2BD938}"/>
              </a:ext>
            </a:extLst>
          </p:cNvPr>
          <p:cNvSpPr txBox="1">
            <a:spLocks/>
          </p:cNvSpPr>
          <p:nvPr/>
        </p:nvSpPr>
        <p:spPr>
          <a:xfrm>
            <a:off x="4832771" y="5971452"/>
            <a:ext cx="3873286" cy="6480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Mel Gibson as ‘Braveheart’ William Wallace (1270-1305) wearing a kilt at the Battle of Stirling Bridge, September 1297</a:t>
            </a:r>
            <a:endParaRPr lang="en-GB" sz="1600" dirty="0"/>
          </a:p>
        </p:txBody>
      </p:sp>
      <p:pic>
        <p:nvPicPr>
          <p:cNvPr id="5" name="Picture 4" descr="A person in a garment holding a sword&#10;&#10;Description automatically generated">
            <a:extLst>
              <a:ext uri="{FF2B5EF4-FFF2-40B4-BE49-F238E27FC236}">
                <a16:creationId xmlns:a16="http://schemas.microsoft.com/office/drawing/2014/main" id="{45975EAA-61B4-2048-544C-89BD0EAD7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6074" y="2211848"/>
            <a:ext cx="2434789" cy="3637516"/>
          </a:xfrm>
          <a:prstGeom prst="rect">
            <a:avLst/>
          </a:prstGeom>
        </p:spPr>
      </p:pic>
    </p:spTree>
    <p:extLst>
      <p:ext uri="{BB962C8B-B14F-4D97-AF65-F5344CB8AC3E}">
        <p14:creationId xmlns:p14="http://schemas.microsoft.com/office/powerpoint/2010/main" val="212594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75035" y="116632"/>
            <a:ext cx="5047708" cy="1609344"/>
          </a:xfrm>
          <a:ln>
            <a:noFill/>
          </a:ln>
        </p:spPr>
        <p:txBody>
          <a:bodyPr anchorCtr="0">
            <a:normAutofit/>
          </a:bodyPr>
          <a:lstStyle/>
          <a:p>
            <a:pPr algn="ctr"/>
            <a:r>
              <a:rPr lang="en-GB" sz="3800" cap="none" dirty="0">
                <a:latin typeface="Bookman Old Style" pitchFamily="18" charset="0"/>
                <a:cs typeface="Calibri" pitchFamily="34" charset="0"/>
              </a:rPr>
              <a:t>Who are the Roma?</a:t>
            </a:r>
            <a:endParaRPr lang="en-GB" sz="3800" dirty="0"/>
          </a:p>
        </p:txBody>
      </p:sp>
      <p:pic>
        <p:nvPicPr>
          <p:cNvPr id="20" name="Picture 19" descr="Question mark on green pastel background">
            <a:extLst>
              <a:ext uri="{FF2B5EF4-FFF2-40B4-BE49-F238E27FC236}">
                <a16:creationId xmlns:a16="http://schemas.microsoft.com/office/drawing/2014/main" id="{71F0AB7B-C4FC-8251-EC46-30A7611F679C}"/>
              </a:ext>
            </a:extLst>
          </p:cNvPr>
          <p:cNvPicPr>
            <a:picLocks noChangeAspect="1"/>
          </p:cNvPicPr>
          <p:nvPr/>
        </p:nvPicPr>
        <p:blipFill>
          <a:blip r:embed="rId4"/>
          <a:srcRect l="50940" r="10948"/>
          <a:stretch/>
        </p:blipFill>
        <p:spPr>
          <a:xfrm>
            <a:off x="2508" y="10"/>
            <a:ext cx="3485044" cy="6857990"/>
          </a:xfrm>
          <a:prstGeom prst="rect">
            <a:avLst/>
          </a:prstGeom>
        </p:spPr>
      </p:pic>
      <p:sp>
        <p:nvSpPr>
          <p:cNvPr id="3" name="Content Placeholder 2"/>
          <p:cNvSpPr>
            <a:spLocks noGrp="1"/>
          </p:cNvSpPr>
          <p:nvPr>
            <p:ph sz="quarter" idx="13"/>
          </p:nvPr>
        </p:nvSpPr>
        <p:spPr>
          <a:xfrm>
            <a:off x="3563889" y="1628800"/>
            <a:ext cx="5400600" cy="4824536"/>
          </a:xfrm>
        </p:spPr>
        <p:txBody>
          <a:bodyPr>
            <a:noAutofit/>
          </a:bodyPr>
          <a:lstStyle/>
          <a:p>
            <a:pPr>
              <a:defRPr/>
            </a:pPr>
            <a:r>
              <a:rPr lang="en-GB" sz="1600" dirty="0">
                <a:latin typeface="Book Antiqua" pitchFamily="18" charset="0"/>
                <a:cs typeface="Calibri" pitchFamily="34" charset="0"/>
              </a:rPr>
              <a:t>A European nation with roots in India (linguistically still visible) </a:t>
            </a:r>
          </a:p>
          <a:p>
            <a:pPr>
              <a:defRPr/>
            </a:pPr>
            <a:r>
              <a:rPr lang="en-GB" sz="1600" dirty="0">
                <a:latin typeface="Book Antiqua" pitchFamily="18" charset="0"/>
                <a:cs typeface="Calibri" pitchFamily="34" charset="0"/>
              </a:rPr>
              <a:t>Term (meaning ‘people’ in Romani language) introduced during the first World Roma Congress in 1971 </a:t>
            </a:r>
          </a:p>
          <a:p>
            <a:pPr>
              <a:defRPr/>
            </a:pPr>
            <a:r>
              <a:rPr lang="en-GB" sz="1600" dirty="0">
                <a:latin typeface="Book Antiqua" pitchFamily="18" charset="0"/>
                <a:cs typeface="Calibri" pitchFamily="34" charset="0"/>
              </a:rPr>
              <a:t>Umbrella term covering more than 40 different groups, with different names, including some that self-identify only as ‘Roma’: </a:t>
            </a:r>
            <a:r>
              <a:rPr lang="en-GB" sz="1600" dirty="0" err="1">
                <a:latin typeface="Book Antiqua" pitchFamily="18" charset="0"/>
                <a:cs typeface="Calibri" pitchFamily="34" charset="0"/>
              </a:rPr>
              <a:t>Arlije</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Calé</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Gurbet</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Kaale</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Kalderaš</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Lovara</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Manuš</a:t>
            </a:r>
            <a:r>
              <a:rPr lang="en-GB" sz="1600" dirty="0">
                <a:latin typeface="Book Antiqua" pitchFamily="18" charset="0"/>
                <a:cs typeface="Calibri" pitchFamily="34" charset="0"/>
              </a:rPr>
              <a:t>, </a:t>
            </a:r>
            <a:r>
              <a:rPr lang="en-GB" sz="1600" dirty="0" err="1">
                <a:latin typeface="Book Antiqua" pitchFamily="18" charset="0"/>
                <a:cs typeface="Calibri" pitchFamily="34" charset="0"/>
              </a:rPr>
              <a:t>Sepečides</a:t>
            </a:r>
            <a:r>
              <a:rPr lang="en-GB" sz="1600" dirty="0">
                <a:latin typeface="Book Antiqua" pitchFamily="18" charset="0"/>
                <a:cs typeface="Calibri" pitchFamily="34" charset="0"/>
              </a:rPr>
              <a:t>, Sinti, </a:t>
            </a:r>
            <a:r>
              <a:rPr lang="en-GB" sz="1600" dirty="0" err="1">
                <a:latin typeface="Book Antiqua" pitchFamily="18" charset="0"/>
                <a:cs typeface="Calibri" pitchFamily="34" charset="0"/>
              </a:rPr>
              <a:t>Ursari</a:t>
            </a:r>
            <a:r>
              <a:rPr lang="en-GB" sz="1600" dirty="0">
                <a:latin typeface="Book Antiqua" pitchFamily="18" charset="0"/>
                <a:cs typeface="Calibri" pitchFamily="34" charset="0"/>
              </a:rPr>
              <a:t>, etc.</a:t>
            </a:r>
          </a:p>
          <a:p>
            <a:pPr>
              <a:defRPr/>
            </a:pPr>
            <a:r>
              <a:rPr lang="en-GB" sz="1600" dirty="0">
                <a:latin typeface="Book Antiqua" pitchFamily="18" charset="0"/>
                <a:cs typeface="Calibri" pitchFamily="34" charset="0"/>
              </a:rPr>
              <a:t>The term ‘Gypsy’ more frequently used throughout history: racial slur, mistaken association of Roma with Egyptians; its use is rejected by almost all Roma organisations today</a:t>
            </a:r>
          </a:p>
          <a:p>
            <a:pPr>
              <a:defRPr/>
            </a:pPr>
            <a:r>
              <a:rPr lang="en-GB" sz="1600" dirty="0">
                <a:latin typeface="Book Antiqua" pitchFamily="18" charset="0"/>
                <a:cs typeface="Calibri" pitchFamily="34" charset="0"/>
              </a:rPr>
              <a:t>It was often used in relation to nomadic, itinerant people more generally, so in historical documents it is often not clear if the people it refers to are actually ethnic Roma </a:t>
            </a:r>
          </a:p>
        </p:txBody>
      </p:sp>
      <p:grpSp>
        <p:nvGrpSpPr>
          <p:cNvPr id="26" name="Group 25">
            <a:extLst>
              <a:ext uri="{FF2B5EF4-FFF2-40B4-BE49-F238E27FC236}">
                <a16:creationId xmlns:a16="http://schemas.microsoft.com/office/drawing/2014/main"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7" name="Oval 26">
              <a:extLst>
                <a:ext uri="{FF2B5EF4-FFF2-40B4-BE49-F238E27FC236}">
                  <a16:creationId xmlns:a16="http://schemas.microsoft.com/office/drawing/2014/main"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0882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Arrival in Europe</a:t>
            </a:r>
            <a:endParaRPr lang="en-GB" sz="4000" dirty="0"/>
          </a:p>
        </p:txBody>
      </p:sp>
      <p:sp>
        <p:nvSpPr>
          <p:cNvPr id="3" name="Content Placeholder 2"/>
          <p:cNvSpPr>
            <a:spLocks noGrp="1"/>
          </p:cNvSpPr>
          <p:nvPr>
            <p:ph sz="quarter" idx="13"/>
          </p:nvPr>
        </p:nvSpPr>
        <p:spPr>
          <a:xfrm>
            <a:off x="304668" y="2199432"/>
            <a:ext cx="8534661" cy="3935303"/>
          </a:xfrm>
        </p:spPr>
        <p:txBody>
          <a:bodyPr>
            <a:normAutofit/>
          </a:bodyPr>
          <a:lstStyle/>
          <a:p>
            <a:pPr lvl="0" algn="just"/>
            <a:r>
              <a:rPr lang="en-GB" dirty="0">
                <a:latin typeface="Book Antiqua" pitchFamily="18" charset="0"/>
              </a:rPr>
              <a:t>Very limited historical evidence: left northern India sometime in 5</a:t>
            </a:r>
            <a:r>
              <a:rPr lang="en-GB" baseline="30000" dirty="0">
                <a:latin typeface="Book Antiqua" pitchFamily="18" charset="0"/>
              </a:rPr>
              <a:t>th</a:t>
            </a:r>
            <a:r>
              <a:rPr lang="en-GB" dirty="0">
                <a:latin typeface="Book Antiqua" pitchFamily="18" charset="0"/>
              </a:rPr>
              <a:t>-10</a:t>
            </a:r>
            <a:r>
              <a:rPr lang="en-GB" baseline="30000" dirty="0">
                <a:latin typeface="Book Antiqua" pitchFamily="18" charset="0"/>
              </a:rPr>
              <a:t>th</a:t>
            </a:r>
            <a:r>
              <a:rPr lang="en-GB" dirty="0">
                <a:latin typeface="Book Antiqua" pitchFamily="18" charset="0"/>
              </a:rPr>
              <a:t> century CE </a:t>
            </a:r>
            <a:r>
              <a:rPr lang="en-GB" dirty="0">
                <a:latin typeface="Book Antiqua" pitchFamily="18" charset="0"/>
                <a:sym typeface="Wingdings" panose="05000000000000000000" pitchFamily="2" charset="2"/>
              </a:rPr>
              <a:t> Byzantine Empire: in present-day Greece by 13</a:t>
            </a:r>
            <a:r>
              <a:rPr lang="en-GB" baseline="30000" dirty="0">
                <a:latin typeface="Book Antiqua" pitchFamily="18" charset="0"/>
                <a:sym typeface="Wingdings" panose="05000000000000000000" pitchFamily="2" charset="2"/>
              </a:rPr>
              <a:t>th</a:t>
            </a:r>
            <a:r>
              <a:rPr lang="en-GB" dirty="0">
                <a:latin typeface="Book Antiqua" pitchFamily="18" charset="0"/>
                <a:sym typeface="Wingdings" panose="05000000000000000000" pitchFamily="2" charset="2"/>
              </a:rPr>
              <a:t> century</a:t>
            </a:r>
            <a:endParaRPr lang="en-GB" sz="2000" dirty="0">
              <a:latin typeface="Book Antiqua" pitchFamily="18" charset="0"/>
            </a:endParaRPr>
          </a:p>
          <a:p>
            <a:pPr lvl="0" algn="just"/>
            <a:endParaRPr lang="en-GB" i="1"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7" name="Picture 6" descr="A map of the world with arrows&#10;&#10;Description automatically generated">
            <a:extLst>
              <a:ext uri="{FF2B5EF4-FFF2-40B4-BE49-F238E27FC236}">
                <a16:creationId xmlns:a16="http://schemas.microsoft.com/office/drawing/2014/main" id="{D26D498F-FB19-9B9C-9654-0CB288253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702" y="2875039"/>
            <a:ext cx="8621328" cy="3943900"/>
          </a:xfrm>
          <a:prstGeom prst="rect">
            <a:avLst/>
          </a:prstGeom>
        </p:spPr>
      </p:pic>
    </p:spTree>
    <p:extLst>
      <p:ext uri="{BB962C8B-B14F-4D97-AF65-F5344CB8AC3E}">
        <p14:creationId xmlns:p14="http://schemas.microsoft.com/office/powerpoint/2010/main" val="326020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A European minority</a:t>
            </a:r>
            <a:endParaRPr lang="en-GB" sz="4000" dirty="0"/>
          </a:p>
        </p:txBody>
      </p:sp>
      <p:sp>
        <p:nvSpPr>
          <p:cNvPr id="3" name="Content Placeholder 2"/>
          <p:cNvSpPr>
            <a:spLocks noGrp="1"/>
          </p:cNvSpPr>
          <p:nvPr>
            <p:ph sz="quarter" idx="13"/>
          </p:nvPr>
        </p:nvSpPr>
        <p:spPr>
          <a:xfrm>
            <a:off x="0" y="2199432"/>
            <a:ext cx="4177955" cy="4487449"/>
          </a:xfrm>
        </p:spPr>
        <p:txBody>
          <a:bodyPr>
            <a:normAutofit lnSpcReduction="10000"/>
          </a:bodyPr>
          <a:lstStyle/>
          <a:p>
            <a:pPr lvl="0" algn="just"/>
            <a:r>
              <a:rPr lang="en-GB" dirty="0">
                <a:latin typeface="Book Antiqua" pitchFamily="18" charset="0"/>
              </a:rPr>
              <a:t>Evidence of the presence of Roma in Europe (13</a:t>
            </a:r>
            <a:r>
              <a:rPr lang="en-GB" baseline="30000" dirty="0">
                <a:latin typeface="Book Antiqua" pitchFamily="18" charset="0"/>
              </a:rPr>
              <a:t>th</a:t>
            </a:r>
            <a:r>
              <a:rPr lang="en-GB" dirty="0">
                <a:latin typeface="Book Antiqua" pitchFamily="18" charset="0"/>
              </a:rPr>
              <a:t>-14</a:t>
            </a:r>
            <a:r>
              <a:rPr lang="en-GB" baseline="30000" dirty="0">
                <a:latin typeface="Book Antiqua" pitchFamily="18" charset="0"/>
              </a:rPr>
              <a:t>th</a:t>
            </a:r>
            <a:r>
              <a:rPr lang="en-GB" dirty="0">
                <a:latin typeface="Book Antiqua" pitchFamily="18" charset="0"/>
              </a:rPr>
              <a:t> centuries): the Ottoman Empire, Central Europe, Western Europe</a:t>
            </a:r>
          </a:p>
          <a:p>
            <a:pPr lvl="0" algn="just"/>
            <a:r>
              <a:rPr lang="en-GB" sz="2000" dirty="0">
                <a:latin typeface="Book Antiqua" pitchFamily="18" charset="0"/>
              </a:rPr>
              <a:t>Initially tolerated, yet mostly marginalised community</a:t>
            </a:r>
          </a:p>
          <a:p>
            <a:pPr lvl="0" algn="just"/>
            <a:r>
              <a:rPr lang="en-GB" dirty="0">
                <a:latin typeface="Book Antiqua" pitchFamily="18" charset="0"/>
              </a:rPr>
              <a:t>Unclear if historical references to ‘gypsies’ refer to Roma or other nomadic groups</a:t>
            </a:r>
          </a:p>
          <a:p>
            <a:pPr lvl="0" algn="just"/>
            <a:r>
              <a:rPr lang="en-GB" sz="2000" dirty="0">
                <a:latin typeface="Book Antiqua" pitchFamily="18" charset="0"/>
              </a:rPr>
              <a:t>‘Identity’ </a:t>
            </a:r>
            <a:r>
              <a:rPr lang="en-GB" dirty="0">
                <a:latin typeface="Book Antiqua" pitchFamily="18" charset="0"/>
              </a:rPr>
              <a:t>mostly local at this time, but some evidence that Roma lived separate lives from majority societies </a:t>
            </a:r>
            <a:endParaRPr lang="en-GB" sz="2000" dirty="0">
              <a:latin typeface="Book Antiqua" pitchFamily="18" charset="0"/>
            </a:endParaRPr>
          </a:p>
          <a:p>
            <a:pPr lvl="0" algn="just"/>
            <a:r>
              <a:rPr lang="en-GB" dirty="0">
                <a:latin typeface="Book Antiqua" pitchFamily="18" charset="0"/>
              </a:rPr>
              <a:t>Increasing association with criminality and deviance</a:t>
            </a:r>
            <a:endParaRPr lang="en-GB" sz="2000" dirty="0">
              <a:latin typeface="Book Antiqua" pitchFamily="18" charset="0"/>
            </a:endParaRPr>
          </a:p>
          <a:p>
            <a:pPr lvl="0" algn="just"/>
            <a:endParaRPr lang="en-GB" i="1"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C4F9B26-87DB-9A15-96A9-10325795C28A}"/>
              </a:ext>
            </a:extLst>
          </p:cNvPr>
          <p:cNvPicPr>
            <a:picLocks noChangeAspect="1"/>
          </p:cNvPicPr>
          <p:nvPr/>
        </p:nvPicPr>
        <p:blipFill>
          <a:blip r:embed="rId5"/>
          <a:stretch>
            <a:fillRect/>
          </a:stretch>
        </p:blipFill>
        <p:spPr>
          <a:xfrm>
            <a:off x="4209030" y="2523852"/>
            <a:ext cx="4802986" cy="2994574"/>
          </a:xfrm>
          <a:prstGeom prst="rect">
            <a:avLst/>
          </a:prstGeom>
        </p:spPr>
      </p:pic>
      <p:sp>
        <p:nvSpPr>
          <p:cNvPr id="6" name="Title 1">
            <a:extLst>
              <a:ext uri="{FF2B5EF4-FFF2-40B4-BE49-F238E27FC236}">
                <a16:creationId xmlns:a16="http://schemas.microsoft.com/office/drawing/2014/main" id="{CF1560DD-95D9-9720-4AA8-84B1AB2BD938}"/>
              </a:ext>
            </a:extLst>
          </p:cNvPr>
          <p:cNvSpPr txBox="1">
            <a:spLocks/>
          </p:cNvSpPr>
          <p:nvPr/>
        </p:nvSpPr>
        <p:spPr>
          <a:xfrm>
            <a:off x="4751535" y="5723383"/>
            <a:ext cx="3873286" cy="6480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The Roma specialised in certain trades, including performing music and (pictured here) puppet shows</a:t>
            </a:r>
            <a:endParaRPr lang="en-GB" sz="1600" dirty="0"/>
          </a:p>
        </p:txBody>
      </p:sp>
    </p:spTree>
    <p:extLst>
      <p:ext uri="{BB962C8B-B14F-4D97-AF65-F5344CB8AC3E}">
        <p14:creationId xmlns:p14="http://schemas.microsoft.com/office/powerpoint/2010/main" val="160267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p:cNvSpPr>
            <a:spLocks noGrp="1"/>
          </p:cNvSpPr>
          <p:nvPr>
            <p:ph type="title"/>
          </p:nvPr>
        </p:nvSpPr>
        <p:spPr>
          <a:xfrm>
            <a:off x="738378" y="584225"/>
            <a:ext cx="7667244" cy="1609344"/>
          </a:xfrm>
        </p:spPr>
        <p:txBody>
          <a:bodyPr anchorCtr="0">
            <a:normAutofit/>
          </a:bodyPr>
          <a:lstStyle/>
          <a:p>
            <a:pPr algn="ctr"/>
            <a:r>
              <a:rPr lang="en-GB" sz="4000" cap="none" dirty="0">
                <a:latin typeface="Bookman Old Style" pitchFamily="18" charset="0"/>
                <a:cs typeface="Calibri" pitchFamily="34" charset="0"/>
              </a:rPr>
              <a:t>Slavery in the Romanian principalities</a:t>
            </a:r>
            <a:endParaRPr lang="en-GB" sz="4000" dirty="0"/>
          </a:p>
        </p:txBody>
      </p:sp>
      <p:sp>
        <p:nvSpPr>
          <p:cNvPr id="3" name="Content Placeholder 2"/>
          <p:cNvSpPr>
            <a:spLocks noGrp="1"/>
          </p:cNvSpPr>
          <p:nvPr>
            <p:ph sz="quarter" idx="13"/>
          </p:nvPr>
        </p:nvSpPr>
        <p:spPr>
          <a:xfrm>
            <a:off x="448688" y="2333516"/>
            <a:ext cx="8246624" cy="1609344"/>
          </a:xfrm>
        </p:spPr>
        <p:txBody>
          <a:bodyPr>
            <a:normAutofit fontScale="70000" lnSpcReduction="20000"/>
          </a:bodyPr>
          <a:lstStyle/>
          <a:p>
            <a:pPr algn="just">
              <a:lnSpc>
                <a:spcPct val="90000"/>
              </a:lnSpc>
              <a:defRPr/>
            </a:pPr>
            <a:r>
              <a:rPr lang="en-GB" dirty="0">
                <a:latin typeface="Book Antiqua" pitchFamily="18" charset="0"/>
                <a:cs typeface="Calibri" pitchFamily="34" charset="0"/>
              </a:rPr>
              <a:t>Wallachia and Moldova: different from the rest of Europe in that Roma were subject to slavery for 500 years</a:t>
            </a:r>
          </a:p>
          <a:p>
            <a:pPr algn="just">
              <a:lnSpc>
                <a:spcPct val="90000"/>
              </a:lnSpc>
              <a:defRPr/>
            </a:pPr>
            <a:r>
              <a:rPr lang="en-GB" dirty="0">
                <a:latin typeface="Book Antiqua" pitchFamily="18" charset="0"/>
                <a:cs typeface="Calibri" pitchFamily="34" charset="0"/>
              </a:rPr>
              <a:t>First mention of their presence in Wallachia (1385) evidence of slavery: donation of 40 Roma (‘Gypsy’) families to a monastery by Voivode Dan I </a:t>
            </a:r>
          </a:p>
          <a:p>
            <a:pPr algn="just">
              <a:lnSpc>
                <a:spcPct val="90000"/>
              </a:lnSpc>
              <a:defRPr/>
            </a:pPr>
            <a:r>
              <a:rPr lang="en-GB" dirty="0">
                <a:latin typeface="Book Antiqua" pitchFamily="18" charset="0"/>
                <a:cs typeface="Calibri" pitchFamily="34" charset="0"/>
              </a:rPr>
              <a:t>Three categories: owned by the state (‘Crown slaves’), the church, private individuals; both nomadic and settled </a:t>
            </a:r>
          </a:p>
          <a:p>
            <a:pPr algn="just">
              <a:lnSpc>
                <a:spcPct val="90000"/>
              </a:lnSpc>
              <a:defRPr/>
            </a:pPr>
            <a:r>
              <a:rPr lang="en-GB" dirty="0">
                <a:latin typeface="Book Antiqua" pitchFamily="18" charset="0"/>
                <a:cs typeface="Calibri" pitchFamily="34" charset="0"/>
              </a:rPr>
              <a:t>Abolitionist movement in the 19</a:t>
            </a:r>
            <a:r>
              <a:rPr lang="en-GB" baseline="30000" dirty="0">
                <a:latin typeface="Book Antiqua" pitchFamily="18" charset="0"/>
                <a:cs typeface="Calibri" pitchFamily="34" charset="0"/>
              </a:rPr>
              <a:t>th</a:t>
            </a:r>
            <a:r>
              <a:rPr lang="en-GB" dirty="0">
                <a:latin typeface="Book Antiqua" pitchFamily="18" charset="0"/>
                <a:cs typeface="Calibri" pitchFamily="34" charset="0"/>
              </a:rPr>
              <a:t> century: state (1843), church (1847), private (1856) slaves freed</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FCAB2BC-E1C5-AC40-57B5-768CEB479B41}"/>
              </a:ext>
            </a:extLst>
          </p:cNvPr>
          <p:cNvPicPr>
            <a:picLocks noChangeAspect="1"/>
          </p:cNvPicPr>
          <p:nvPr/>
        </p:nvPicPr>
        <p:blipFill>
          <a:blip r:embed="rId5"/>
          <a:stretch>
            <a:fillRect/>
          </a:stretch>
        </p:blipFill>
        <p:spPr>
          <a:xfrm>
            <a:off x="1341386" y="4284028"/>
            <a:ext cx="6461226" cy="2130603"/>
          </a:xfrm>
          <a:prstGeom prst="rect">
            <a:avLst/>
          </a:prstGeom>
        </p:spPr>
      </p:pic>
      <p:sp>
        <p:nvSpPr>
          <p:cNvPr id="6" name="Title 1">
            <a:extLst>
              <a:ext uri="{FF2B5EF4-FFF2-40B4-BE49-F238E27FC236}">
                <a16:creationId xmlns:a16="http://schemas.microsoft.com/office/drawing/2014/main" id="{CFE42A42-F5A1-4B97-797C-80C1FA288C5D}"/>
              </a:ext>
            </a:extLst>
          </p:cNvPr>
          <p:cNvSpPr txBox="1">
            <a:spLocks/>
          </p:cNvSpPr>
          <p:nvPr/>
        </p:nvSpPr>
        <p:spPr>
          <a:xfrm>
            <a:off x="2487554" y="6393881"/>
            <a:ext cx="4168891" cy="45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Bill of sale for a group of Roma slaves, 1558</a:t>
            </a:r>
            <a:endParaRPr lang="en-GB" sz="1600" dirty="0"/>
          </a:p>
        </p:txBody>
      </p:sp>
    </p:spTree>
    <p:extLst>
      <p:ext uri="{BB962C8B-B14F-4D97-AF65-F5344CB8AC3E}">
        <p14:creationId xmlns:p14="http://schemas.microsoft.com/office/powerpoint/2010/main" val="162272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DE"/>
          </a:p>
        </p:txBody>
      </p:sp>
      <p:sp>
        <p:nvSpPr>
          <p:cNvPr id="2" name="Title 1"/>
          <p:cNvSpPr>
            <a:spLocks noGrp="1"/>
          </p:cNvSpPr>
          <p:nvPr>
            <p:ph type="title"/>
          </p:nvPr>
        </p:nvSpPr>
        <p:spPr>
          <a:xfrm>
            <a:off x="519177" y="544802"/>
            <a:ext cx="8105644" cy="1609344"/>
          </a:xfrm>
        </p:spPr>
        <p:txBody>
          <a:bodyPr anchorCtr="0">
            <a:normAutofit/>
          </a:bodyPr>
          <a:lstStyle/>
          <a:p>
            <a:pPr algn="ctr"/>
            <a:r>
              <a:rPr lang="en-GB" sz="4000" cap="none" dirty="0">
                <a:latin typeface="Bookman Old Style" pitchFamily="18" charset="0"/>
                <a:cs typeface="Calibri" pitchFamily="34" charset="0"/>
              </a:rPr>
              <a:t>Persecution</a:t>
            </a:r>
            <a:endParaRPr lang="en-GB" sz="4000" dirty="0"/>
          </a:p>
        </p:txBody>
      </p:sp>
      <p:sp>
        <p:nvSpPr>
          <p:cNvPr id="3" name="Content Placeholder 2"/>
          <p:cNvSpPr>
            <a:spLocks noGrp="1"/>
          </p:cNvSpPr>
          <p:nvPr>
            <p:ph sz="quarter" idx="13"/>
          </p:nvPr>
        </p:nvSpPr>
        <p:spPr>
          <a:xfrm>
            <a:off x="304668" y="2199432"/>
            <a:ext cx="4627371" cy="4487449"/>
          </a:xfrm>
        </p:spPr>
        <p:txBody>
          <a:bodyPr>
            <a:normAutofit fontScale="92500" lnSpcReduction="10000"/>
          </a:bodyPr>
          <a:lstStyle/>
          <a:p>
            <a:pPr lvl="0" algn="just"/>
            <a:r>
              <a:rPr lang="en-GB" dirty="0">
                <a:latin typeface="Book Antiqua" pitchFamily="18" charset="0"/>
              </a:rPr>
              <a:t>Associated with the development of modern states across Europe</a:t>
            </a:r>
          </a:p>
          <a:p>
            <a:pPr lvl="0" algn="just"/>
            <a:r>
              <a:rPr lang="en-GB" dirty="0">
                <a:latin typeface="Book Antiqua" pitchFamily="18" charset="0"/>
              </a:rPr>
              <a:t>Policies of forced settlement, anti-”Gypsy” laws, and expulsions </a:t>
            </a:r>
          </a:p>
          <a:p>
            <a:pPr lvl="0" algn="just"/>
            <a:r>
              <a:rPr lang="en-GB" sz="2000" dirty="0">
                <a:latin typeface="Book Antiqua" pitchFamily="18" charset="0"/>
              </a:rPr>
              <a:t>“Gypsy hunts” in Saxony and Habsburg Empire as population offered rewards for catching Roma</a:t>
            </a:r>
          </a:p>
          <a:p>
            <a:pPr lvl="0" algn="just"/>
            <a:r>
              <a:rPr lang="en-GB" dirty="0">
                <a:latin typeface="Book Antiqua" pitchFamily="18" charset="0"/>
              </a:rPr>
              <a:t>Corporal punishment (whipping, torture, branding), even execution without trial considered lawful for Roma; sterilisation of women; children put in poorhouses </a:t>
            </a:r>
          </a:p>
          <a:p>
            <a:pPr lvl="0" algn="just"/>
            <a:r>
              <a:rPr lang="en-GB" dirty="0">
                <a:latin typeface="Book Antiqua" pitchFamily="18" charset="0"/>
              </a:rPr>
              <a:t>Forced assimilation in Spain and Portugal: partial failure leading to the Great “Gypsy” Round-up of 30 July 1749: 10,000-12,000 Roma interned</a:t>
            </a:r>
          </a:p>
          <a:p>
            <a:pPr lvl="0" algn="just"/>
            <a:endParaRPr lang="en-GB" sz="2000" dirty="0">
              <a:latin typeface="Book Antiqua" pitchFamily="18" charset="0"/>
            </a:endParaRPr>
          </a:p>
          <a:p>
            <a:pPr lvl="0" algn="just"/>
            <a:endParaRPr lang="en-GB" i="1" dirty="0">
              <a:latin typeface="Book Antiqua"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itle 1">
            <a:extLst>
              <a:ext uri="{FF2B5EF4-FFF2-40B4-BE49-F238E27FC236}">
                <a16:creationId xmlns:a16="http://schemas.microsoft.com/office/drawing/2014/main" id="{CF1560DD-95D9-9720-4AA8-84B1AB2BD938}"/>
              </a:ext>
            </a:extLst>
          </p:cNvPr>
          <p:cNvSpPr txBox="1">
            <a:spLocks/>
          </p:cNvSpPr>
          <p:nvPr/>
        </p:nvSpPr>
        <p:spPr>
          <a:xfrm>
            <a:off x="4832771" y="5971452"/>
            <a:ext cx="3873286" cy="6480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1600" cap="none" dirty="0">
                <a:solidFill>
                  <a:prstClr val="black"/>
                </a:solidFill>
                <a:latin typeface="Book Antiqua" pitchFamily="18" charset="0"/>
                <a:ea typeface="+mn-ea"/>
                <a:cs typeface="+mn-cs"/>
              </a:rPr>
              <a:t>Warning sign at the borders of the Holy Roman Empire warning Roma not to enter </a:t>
            </a:r>
          </a:p>
          <a:p>
            <a:pPr algn="ctr"/>
            <a:r>
              <a:rPr lang="en-GB" sz="1600" cap="none" dirty="0">
                <a:solidFill>
                  <a:prstClr val="black"/>
                </a:solidFill>
                <a:latin typeface="Book Antiqua" pitchFamily="18" charset="0"/>
                <a:ea typeface="+mn-ea"/>
                <a:cs typeface="+mn-cs"/>
              </a:rPr>
              <a:t>(c. 1715)</a:t>
            </a:r>
            <a:endParaRPr lang="en-GB" sz="1600" dirty="0"/>
          </a:p>
        </p:txBody>
      </p:sp>
      <p:pic>
        <p:nvPicPr>
          <p:cNvPr id="7" name="Picture 6">
            <a:extLst>
              <a:ext uri="{FF2B5EF4-FFF2-40B4-BE49-F238E27FC236}">
                <a16:creationId xmlns:a16="http://schemas.microsoft.com/office/drawing/2014/main" id="{DD856BEF-DFB4-5ADD-13E8-B8B2BAFCE9CD}"/>
              </a:ext>
            </a:extLst>
          </p:cNvPr>
          <p:cNvPicPr>
            <a:picLocks noChangeAspect="1"/>
          </p:cNvPicPr>
          <p:nvPr/>
        </p:nvPicPr>
        <p:blipFill>
          <a:blip r:embed="rId6"/>
          <a:stretch>
            <a:fillRect/>
          </a:stretch>
        </p:blipFill>
        <p:spPr>
          <a:xfrm>
            <a:off x="5868144" y="2263865"/>
            <a:ext cx="2162580" cy="3597254"/>
          </a:xfrm>
          <a:prstGeom prst="rect">
            <a:avLst/>
          </a:prstGeom>
        </p:spPr>
      </p:pic>
    </p:spTree>
    <p:extLst>
      <p:ext uri="{BB962C8B-B14F-4D97-AF65-F5344CB8AC3E}">
        <p14:creationId xmlns:p14="http://schemas.microsoft.com/office/powerpoint/2010/main" val="443504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0</TotalTime>
  <Words>2773</Words>
  <Application>Microsoft Office PowerPoint</Application>
  <PresentationFormat>On-screen Show (4:3)</PresentationFormat>
  <Paragraphs>160</Paragraphs>
  <Slides>26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Book Antiqua</vt:lpstr>
      <vt:lpstr>Bookman Old Style</vt:lpstr>
      <vt:lpstr>Calibri</vt:lpstr>
      <vt:lpstr>Cambria</vt:lpstr>
      <vt:lpstr>Lucida Sans</vt:lpstr>
      <vt:lpstr>Rockwell</vt:lpstr>
      <vt:lpstr>Rockwell Condensed</vt:lpstr>
      <vt:lpstr>Rockwell Extra Bold</vt:lpstr>
      <vt:lpstr>Wingdings</vt:lpstr>
      <vt:lpstr>Wood Type</vt:lpstr>
      <vt:lpstr>roma identity  through the ages</vt:lpstr>
      <vt:lpstr>Summary</vt:lpstr>
      <vt:lpstr>Identity</vt:lpstr>
      <vt:lpstr>What do historians think?</vt:lpstr>
      <vt:lpstr>Who are the Roma?</vt:lpstr>
      <vt:lpstr>Arrival in Europe</vt:lpstr>
      <vt:lpstr>A European minority</vt:lpstr>
      <vt:lpstr>Slavery in the Romanian principalities</vt:lpstr>
      <vt:lpstr>Persecution</vt:lpstr>
      <vt:lpstr>Jews and Roma: parallel histories?</vt:lpstr>
      <vt:lpstr>Yet different</vt:lpstr>
      <vt:lpstr>The beginnings of Roma politics</vt:lpstr>
      <vt:lpstr>The Roma in Nazi Germany</vt:lpstr>
      <vt:lpstr>Mass murder</vt:lpstr>
      <vt:lpstr>The Roma Holocaust: sites of persecution and mass murder  United States Holocaust Memorial Museum,  ‘Genocide of European Roma 1939-1945’, Holocaust Encyclopedia</vt:lpstr>
      <vt:lpstr>Hitler’s allies</vt:lpstr>
      <vt:lpstr>Avrom Sutzkever, ‘Encamped Gypsies’, 1945-1947</vt:lpstr>
      <vt:lpstr>Postwar</vt:lpstr>
      <vt:lpstr>The late turning point </vt:lpstr>
      <vt:lpstr>PowerPoint Presentation</vt:lpstr>
      <vt:lpstr>Gelem gelem (I’ve travelled) </vt:lpstr>
      <vt:lpstr>Unveiling of the Memorial to the Sinti and Roma Victims of National Socialism, Berlin (2012)</vt:lpstr>
      <vt:lpstr>Anti-Roma racism</vt:lpstr>
      <vt:lpstr>From nation-building to Roma identity through culture</vt:lpstr>
      <vt:lpstr>Momentum for recognition</vt:lpstr>
      <vt:lpstr>Unveiling of the Memorial to the Sinti and Roma Victims of National Socialism, Berlin (2012)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Peripheries of the holocaust: ion antonescu and the differentiated geography of genocide in romania</dc:title>
  <dc:creator>Raul Carstocea</dc:creator>
  <cp:lastModifiedBy>Office_D</cp:lastModifiedBy>
  <cp:revision>290</cp:revision>
  <dcterms:created xsi:type="dcterms:W3CDTF">2019-05-16T09:20:33Z</dcterms:created>
  <dcterms:modified xsi:type="dcterms:W3CDTF">2024-09-05T11:21:54Z</dcterms:modified>
</cp:coreProperties>
</file>