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4" r:id="rId1"/>
  </p:sldMasterIdLst>
  <p:sldIdLst>
    <p:sldId id="268" r:id="rId2"/>
    <p:sldId id="279" r:id="rId3"/>
    <p:sldId id="269" r:id="rId4"/>
    <p:sldId id="272" r:id="rId5"/>
    <p:sldId id="278" r:id="rId6"/>
    <p:sldId id="280" r:id="rId7"/>
    <p:sldId id="277" r:id="rId8"/>
    <p:sldId id="282" r:id="rId9"/>
    <p:sldId id="281" r:id="rId10"/>
    <p:sldId id="28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4694"/>
  </p:normalViewPr>
  <p:slideViewPr>
    <p:cSldViewPr snapToGrid="0" snapToObjects="1">
      <p:cViewPr varScale="1">
        <p:scale>
          <a:sx n="104" d="100"/>
          <a:sy n="104" d="100"/>
        </p:scale>
        <p:origin x="23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3/5/21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67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402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649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549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7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665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3/5/21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361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3/5/21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645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3/5/21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328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484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382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47A131F-D5DE-41A5-B4CF-4F345319B40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AF4666D-BD98-40A5-A75F-478B982010B2}"/>
              </a:ext>
            </a:extLst>
          </p:cNvPr>
          <p:cNvSpPr/>
          <p:nvPr/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8680585-71F9-4721-A998-4974171D2EB4}"/>
              </a:ext>
            </a:extLst>
          </p:cNvPr>
          <p:cNvSpPr/>
          <p:nvPr/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2BC95C2-2EEC-4F59-ABA8-660B0D059CCF}"/>
              </a:ext>
            </a:extLst>
          </p:cNvPr>
          <p:cNvSpPr/>
          <p:nvPr/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1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</a:extLst>
          </p:cNvPr>
          <p:cNvGrpSpPr/>
          <p:nvPr/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</a:extLst>
            </p:cNvPr>
            <p:cNvSpPr/>
            <p:nvPr/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</a:extLst>
            </p:cNvPr>
            <p:cNvSpPr/>
            <p:nvPr/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</a:extLst>
            </p:cNvPr>
            <p:cNvSpPr/>
            <p:nvPr/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</a:extLst>
            </p:cNvPr>
            <p:cNvSpPr/>
            <p:nvPr/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</a:extLst>
            </p:cNvPr>
            <p:cNvSpPr/>
            <p:nvPr/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</a:extLst>
            </p:cNvPr>
            <p:cNvSpPr/>
            <p:nvPr/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</a:extLst>
            </p:cNvPr>
            <p:cNvSpPr/>
            <p:nvPr/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9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</a:extLst>
          </p:cNvPr>
          <p:cNvGrpSpPr/>
          <p:nvPr/>
        </p:nvGrpSpPr>
        <p:grpSpPr>
          <a:xfrm>
            <a:off x="8610600" y="3276600"/>
            <a:ext cx="3529260" cy="3581399"/>
            <a:chOff x="4114800" y="1423987"/>
            <a:chExt cx="3961542" cy="4007547"/>
          </a:xfrm>
          <a:noFill/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</a:extLst>
            </p:cNvPr>
            <p:cNvSpPr/>
            <p:nvPr/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</a:extLst>
            </p:cNvPr>
            <p:cNvSpPr/>
            <p:nvPr/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</a:extLst>
            </p:cNvPr>
            <p:cNvSpPr/>
            <p:nvPr/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</a:extLst>
            </p:cNvPr>
            <p:cNvSpPr/>
            <p:nvPr/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</a:extLst>
            </p:cNvPr>
            <p:cNvSpPr/>
            <p:nvPr/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</a:extLst>
            </p:cNvPr>
            <p:cNvSpPr/>
            <p:nvPr/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</a:extLst>
            </p:cNvPr>
            <p:cNvSpPr/>
            <p:nvPr/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0DAF61AA-5A98-4049-A93E-477E5505141A}" type="datetimeFigureOut">
              <a:rPr lang="en-US" smtClean="0"/>
              <a:pPr/>
              <a:t>3/5/21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900" kern="1200" cap="all" spc="200" dirty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100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13" r:id="rId6"/>
    <p:sldLayoutId id="2147483808" r:id="rId7"/>
    <p:sldLayoutId id="2147483809" r:id="rId8"/>
    <p:sldLayoutId id="2147483810" r:id="rId9"/>
    <p:sldLayoutId id="2147483812" r:id="rId10"/>
    <p:sldLayoutId id="214748381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Char char="+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://www.jakebowers.co.uk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6DFAFB-BCE1-4BEC-82FB-D574234DE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6" name="Picture 5" descr="A group of people playing instruments&#10;&#10;Description automatically generated with medium confidence">
            <a:extLst>
              <a:ext uri="{FF2B5EF4-FFF2-40B4-BE49-F238E27FC236}">
                <a16:creationId xmlns:a16="http://schemas.microsoft.com/office/drawing/2014/main" id="{415D097C-7DCD-3B4D-A7D5-629FA25AA0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7787" r="-1" b="17209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23DAFF7-4C98-4E0E-8986-198D54B6C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0" y="0"/>
            <a:ext cx="6858000" cy="6858000"/>
          </a:xfrm>
          <a:prstGeom prst="rect">
            <a:avLst/>
          </a:prstGeom>
          <a:gradFill>
            <a:gsLst>
              <a:gs pos="100000">
                <a:schemeClr val="tx1">
                  <a:alpha val="0"/>
                </a:schemeClr>
              </a:gs>
              <a:gs pos="0">
                <a:schemeClr val="tx1"/>
              </a:gs>
              <a:gs pos="0">
                <a:schemeClr val="tx1">
                  <a:alpha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322467-3A8C-7646-AD0F-4020D74632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5654" y="565846"/>
            <a:ext cx="5504476" cy="3755144"/>
          </a:xfrm>
        </p:spPr>
        <p:txBody>
          <a:bodyPr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GB" sz="4200" dirty="0">
                <a:solidFill>
                  <a:srgbClr val="FFFFFF"/>
                </a:solidFill>
              </a:rPr>
              <a:t>Roma voices in the mainstream media : challenges, opportunities and past experiences</a:t>
            </a:r>
            <a:endParaRPr lang="en-US" sz="42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EA953E-26FD-3F42-AC97-ADB9713EA1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5654" y="4456143"/>
            <a:ext cx="4958128" cy="1765055"/>
          </a:xfrm>
        </p:spPr>
        <p:txBody>
          <a:bodyPr anchor="t">
            <a:normAutofit/>
          </a:bodyPr>
          <a:lstStyle/>
          <a:p>
            <a:pPr algn="l"/>
            <a:endParaRPr lang="en-US" sz="2200">
              <a:solidFill>
                <a:srgbClr val="FFFFFF"/>
              </a:solidFill>
            </a:endParaRPr>
          </a:p>
          <a:p>
            <a:pPr algn="l"/>
            <a:r>
              <a:rPr lang="en-US" sz="2200">
                <a:solidFill>
                  <a:srgbClr val="FFFFFF"/>
                </a:solidFill>
              </a:rPr>
              <a:t>Jake Bowers, Romani Journalist and Broadcaster</a:t>
            </a:r>
          </a:p>
        </p:txBody>
      </p:sp>
      <p:grpSp>
        <p:nvGrpSpPr>
          <p:cNvPr id="17" name="Top Left">
            <a:extLst>
              <a:ext uri="{FF2B5EF4-FFF2-40B4-BE49-F238E27FC236}">
                <a16:creationId xmlns:a16="http://schemas.microsoft.com/office/drawing/2014/main" id="{18579DB9-24B0-487B-81E3-8D02AD5F8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180CB2C-161F-4538-9214-24AF97B01A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E25AFBE-8731-4348-B66F-FD7E38F76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F6C27D8-4E47-470F-B6B5-407CE7D1D7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6348964-B561-445E-A6A4-730FBA4285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5D1A3FD-B031-4670-8F09-29E8E38D45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0BD3287-1860-4987-8CA5-8728EDBB6B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1FEEEA6-82B5-4005-A3D5-FC2A152FDD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6" name="Bottom Right">
            <a:extLst>
              <a:ext uri="{FF2B5EF4-FFF2-40B4-BE49-F238E27FC236}">
                <a16:creationId xmlns:a16="http://schemas.microsoft.com/office/drawing/2014/main" id="{8F281804-17FE-49B9-9065-1A44CD473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27" name="Graphic 157">
              <a:extLst>
                <a:ext uri="{FF2B5EF4-FFF2-40B4-BE49-F238E27FC236}">
                  <a16:creationId xmlns:a16="http://schemas.microsoft.com/office/drawing/2014/main" id="{737BB70B-7AAF-4229-8400-5AFF12A236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9B992201-AA48-4BE7-ADC2-908B16934F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840E3649-4ED2-4501-AF92-DEC3DFF5C8D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68B38FD5-4195-4693-8AB7-D01C58D21E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F0635352-3FD2-43A8-832C-705F1CB917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FBEAF61E-74F7-41BA-9576-39B1961501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AB31D9B5-1401-4F40-BEE6-D492919954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8EDD38F5-BC63-401D-8C72-8D41A360A9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5CE5B18-7300-438F-80EB-4F4E431C80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1528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BFC6891-CBA5-427E-98AC-BF56BB033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0FBC760-5DCF-8749-8F92-6B383DA20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132" y="4718741"/>
            <a:ext cx="5691645" cy="1798091"/>
          </a:xfrm>
        </p:spPr>
        <p:txBody>
          <a:bodyPr anchor="ctr">
            <a:normAutofit/>
          </a:bodyPr>
          <a:lstStyle/>
          <a:p>
            <a:r>
              <a:rPr lang="en-US" dirty="0"/>
              <a:t>60 Days with the Gypsies – Channel 4</a:t>
            </a:r>
            <a:br>
              <a:rPr lang="en-US" dirty="0"/>
            </a:br>
            <a:r>
              <a:rPr lang="en-US" dirty="0"/>
              <a:t>First series with Romany producer</a:t>
            </a:r>
            <a:br>
              <a:rPr lang="en-US" dirty="0"/>
            </a:br>
            <a:endParaRPr lang="en-US" dirty="0"/>
          </a:p>
        </p:txBody>
      </p:sp>
      <p:pic>
        <p:nvPicPr>
          <p:cNvPr id="11" name="Picture 10" descr="A person sitting on a bench&#10;&#10;Description automatically generated with low confidence">
            <a:extLst>
              <a:ext uri="{FF2B5EF4-FFF2-40B4-BE49-F238E27FC236}">
                <a16:creationId xmlns:a16="http://schemas.microsoft.com/office/drawing/2014/main" id="{799710EB-BE47-D64F-8143-0BB32E0C8A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41" r="4830" b="1"/>
          <a:stretch/>
        </p:blipFill>
        <p:spPr>
          <a:xfrm>
            <a:off x="198741" y="10"/>
            <a:ext cx="5897259" cy="3919684"/>
          </a:xfrm>
          <a:prstGeom prst="rect">
            <a:avLst/>
          </a:prstGeom>
        </p:spPr>
      </p:pic>
      <p:grpSp>
        <p:nvGrpSpPr>
          <p:cNvPr id="22" name="Top left">
            <a:extLst>
              <a:ext uri="{FF2B5EF4-FFF2-40B4-BE49-F238E27FC236}">
                <a16:creationId xmlns:a16="http://schemas.microsoft.com/office/drawing/2014/main" id="{555A4878-58A8-466B-9CBB-D9C7B73A23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10849" y="15178"/>
            <a:chExt cx="2198951" cy="333125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B2C0347-99C5-457C-96BB-964EC3D6C5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8322603B-EA7A-4479-B7AC-21C445B554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67DEB95-C59D-43A3-8917-33FEA62ED2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134DECB-B9DE-4F19-AF07-7512192CE0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BDF02D3-B136-436A-B60D-8623E141CC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1A32DDDB-0980-4A0E-B46C-42D6F991A5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69902D1-15A0-47B3-9568-3682CFE02D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1" name="Bottom Right">
            <a:extLst>
              <a:ext uri="{FF2B5EF4-FFF2-40B4-BE49-F238E27FC236}">
                <a16:creationId xmlns:a16="http://schemas.microsoft.com/office/drawing/2014/main" id="{D54E906B-A561-4AF4-8778-C71C4014C7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74957CE3-D5C1-49C7-A2EF-BB2C9D8E23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33" name="Graphic 157">
              <a:extLst>
                <a:ext uri="{FF2B5EF4-FFF2-40B4-BE49-F238E27FC236}">
                  <a16:creationId xmlns:a16="http://schemas.microsoft.com/office/drawing/2014/main" id="{AA5E7F3F-DF80-4388-B56C-AA2269774B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8816041A-E8E1-4D5E-B2F4-36DCBEDEC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333BD682-B608-4AA9-B3E6-8883805EEF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D980DE96-1998-4FE0-8ED8-FD0CFC0055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80187CFE-945B-4C8D-9D10-CE1605FC19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86A2D49C-487B-4669-B4F2-EA9D7120ED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D915D840-3D9A-4803-8DEE-9F8AC1A280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44C46D1C-C09D-4793-8B90-E9E120A3B6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E0049168-7CC2-4B53-ADD4-F3B1D9816A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13" name="Picture 12" descr="A picture containing text, seat&#10;&#10;Description automatically generated">
            <a:extLst>
              <a:ext uri="{FF2B5EF4-FFF2-40B4-BE49-F238E27FC236}">
                <a16:creationId xmlns:a16="http://schemas.microsoft.com/office/drawing/2014/main" id="{2639A7D3-D3EB-7B4F-9E11-0F33CB848B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381" r="-2" b="24276"/>
          <a:stretch/>
        </p:blipFill>
        <p:spPr>
          <a:xfrm>
            <a:off x="6096000" y="10"/>
            <a:ext cx="5897259" cy="3919684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87BBCC1-FA18-5D4A-AFA2-9AFF8727D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4225" y="4119928"/>
            <a:ext cx="5319101" cy="2430588"/>
          </a:xfrm>
        </p:spPr>
        <p:txBody>
          <a:bodyPr anchor="ctr">
            <a:normAutofit/>
          </a:bodyPr>
          <a:lstStyle/>
          <a:p>
            <a:r>
              <a:rPr lang="en-US" sz="2400" dirty="0"/>
              <a:t>Romani Children in State Care Campaign</a:t>
            </a:r>
          </a:p>
          <a:p>
            <a:r>
              <a:rPr lang="en-US" sz="2400" dirty="0"/>
              <a:t>Dora the Explorer / Black Panther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6F4E0A-01DD-474B-BF60-771B09E95DB9}"/>
              </a:ext>
            </a:extLst>
          </p:cNvPr>
          <p:cNvSpPr txBox="1"/>
          <p:nvPr/>
        </p:nvSpPr>
        <p:spPr>
          <a:xfrm>
            <a:off x="738809" y="2269382"/>
            <a:ext cx="5257800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en-US" sz="2000"/>
          </a:p>
          <a:p>
            <a:pPr>
              <a:spcAft>
                <a:spcPts val="600"/>
              </a:spcAft>
            </a:pPr>
            <a:endParaRPr lang="en-US" sz="200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472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C3066-94E2-D14B-BED3-FCADE9F6E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am 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B44AB8-F6A2-3144-886F-D0B55EFBC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31565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One of Britain’s very few Romani journalists and film makers</a:t>
            </a:r>
          </a:p>
          <a:p>
            <a:r>
              <a:rPr lang="en-US" dirty="0"/>
              <a:t>BBC Radio and TV</a:t>
            </a:r>
          </a:p>
          <a:p>
            <a:r>
              <a:rPr lang="en-US" dirty="0"/>
              <a:t>ITV / Channel 4</a:t>
            </a:r>
          </a:p>
          <a:p>
            <a:r>
              <a:rPr lang="en-US" dirty="0"/>
              <a:t>Sony Music</a:t>
            </a:r>
          </a:p>
          <a:p>
            <a:r>
              <a:rPr lang="en-US" dirty="0"/>
              <a:t>Warner Brothers</a:t>
            </a:r>
          </a:p>
          <a:p>
            <a:r>
              <a:rPr lang="en-US" dirty="0"/>
              <a:t>Advertising</a:t>
            </a:r>
          </a:p>
          <a:p>
            <a:r>
              <a:rPr lang="en-US" dirty="0">
                <a:hlinkClick r:id="rId2"/>
              </a:rPr>
              <a:t>www.jakebowers.co.uk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9F712273-6625-DF44-80D5-B6736A6BC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3481" y="3705654"/>
            <a:ext cx="4728519" cy="3152346"/>
          </a:xfrm>
          <a:prstGeom prst="rect">
            <a:avLst/>
          </a:prstGeom>
        </p:spPr>
      </p:pic>
      <p:pic>
        <p:nvPicPr>
          <p:cNvPr id="5" name="Picture 4" descr="A person in a suit&#10;&#10;Description automatically generated with medium confidence">
            <a:extLst>
              <a:ext uri="{FF2B5EF4-FFF2-40B4-BE49-F238E27FC236}">
                <a16:creationId xmlns:a16="http://schemas.microsoft.com/office/drawing/2014/main" id="{06CF1E7A-87C1-2D41-92DA-C04EE38EEC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9719" y="563913"/>
            <a:ext cx="5461686" cy="30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393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84FEC4-579F-C84C-B8D8-55BB4B66B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8460" y="559813"/>
            <a:ext cx="5605358" cy="1664573"/>
          </a:xfrm>
        </p:spPr>
        <p:txBody>
          <a:bodyPr>
            <a:normAutofit fontScale="90000"/>
          </a:bodyPr>
          <a:lstStyle/>
          <a:p>
            <a:r>
              <a:rPr lang="en-US" dirty="0"/>
              <a:t>Threats: </a:t>
            </a:r>
            <a:br>
              <a:rPr lang="en-US" dirty="0"/>
            </a:br>
            <a:r>
              <a:rPr lang="en-US" dirty="0"/>
              <a:t>If it bleeds, it leads….</a:t>
            </a:r>
          </a:p>
        </p:txBody>
      </p:sp>
      <p:pic>
        <p:nvPicPr>
          <p:cNvPr id="6" name="Picture 5" descr="A picture containing text, newspaper, sign&#10;&#10;Description automatically generated">
            <a:extLst>
              <a:ext uri="{FF2B5EF4-FFF2-40B4-BE49-F238E27FC236}">
                <a16:creationId xmlns:a16="http://schemas.microsoft.com/office/drawing/2014/main" id="{42E0B046-8B29-3646-8B53-8661DFEC9C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471" y="567942"/>
            <a:ext cx="4010336" cy="5716862"/>
          </a:xfrm>
          <a:prstGeom prst="rect">
            <a:avLst/>
          </a:prstGeom>
        </p:spPr>
      </p:pic>
      <p:grpSp>
        <p:nvGrpSpPr>
          <p:cNvPr id="15" name="Top left">
            <a:extLst>
              <a:ext uri="{FF2B5EF4-FFF2-40B4-BE49-F238E27FC236}">
                <a16:creationId xmlns:a16="http://schemas.microsoft.com/office/drawing/2014/main" id="{C4F70370-17DE-499D-8256-4F9A352BA9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67F3889-D5A7-4B0B-A5C8-910CE49F90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0968393-494B-4758-914C-AC92C74110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3B9ECD2-208D-4E4C-85C7-86FAEFBCF6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CEC0DB1-FD35-4E6A-A339-227F3A2D6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E530033-EC4D-4252-B937-8ABB2D681D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136133D-A7F2-42FA-B919-60AC41C778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4D267CA-94E7-4FD5-942D-5C3DE29C91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0D7B39F-6C07-4FE8-A354-9F9A12609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5" name="Bottom Right">
            <a:extLst>
              <a:ext uri="{FF2B5EF4-FFF2-40B4-BE49-F238E27FC236}">
                <a16:creationId xmlns:a16="http://schemas.microsoft.com/office/drawing/2014/main" id="{C493BE25-7BED-4AAF-B05A-9EB10C80E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74F867-72FD-4FAA-9932-767684A758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27" name="Graphic 157">
              <a:extLst>
                <a:ext uri="{FF2B5EF4-FFF2-40B4-BE49-F238E27FC236}">
                  <a16:creationId xmlns:a16="http://schemas.microsoft.com/office/drawing/2014/main" id="{186A5D6B-01F1-41A2-8AE2-E20E30B048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FB5D595-CCC3-47E7-B8F1-88394EF1FD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E36CCDE7-57DC-4910-B815-A1C0C0D8D1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005B41E5-C3EB-4C22-B6DE-8928C8314E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CC24D105-2918-455F-B496-92D82E1BD0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9FA8C24E-CE9B-4872-9D15-D4B4A24D54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60726FA3-32BA-48EA-8DCB-23BBFC7188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BEB3500D-7293-48F7-8F7E-D60FF252C1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1D84803-4454-41CE-AFB6-447705465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A84C00-86F9-3848-8D86-02E3C93C9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1248" y="2384474"/>
            <a:ext cx="5604997" cy="3728613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1800" dirty="0"/>
              <a:t>Reporting of Roma communities draws upon and perpetuates racist stereotypes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1" dirty="0"/>
              <a:t>Foreign 			Dirty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1" dirty="0"/>
              <a:t>Criminal			Nomadic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1" dirty="0"/>
              <a:t>Lazy				Psychic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1" dirty="0"/>
              <a:t>Wanderlust			Take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1" dirty="0"/>
              <a:t>Steal children			Stupid</a:t>
            </a:r>
            <a:endParaRPr lang="en-US" sz="1800" dirty="0"/>
          </a:p>
          <a:p>
            <a:pPr>
              <a:lnSpc>
                <a:spcPct val="100000"/>
              </a:lnSpc>
            </a:pPr>
            <a:r>
              <a:rPr lang="en-US" sz="1800" dirty="0"/>
              <a:t>It often </a:t>
            </a:r>
            <a:r>
              <a:rPr lang="en-US" sz="1800" b="1" dirty="0"/>
              <a:t>constructs</a:t>
            </a:r>
            <a:r>
              <a:rPr lang="en-US" sz="1800" dirty="0"/>
              <a:t> rather than reflects reality</a:t>
            </a:r>
          </a:p>
          <a:p>
            <a:pPr>
              <a:lnSpc>
                <a:spcPct val="100000"/>
              </a:lnSpc>
            </a:pPr>
            <a:r>
              <a:rPr lang="en-US" sz="1800" b="1" dirty="0"/>
              <a:t>BUT</a:t>
            </a:r>
            <a:r>
              <a:rPr lang="en-US" sz="1800" dirty="0"/>
              <a:t> understanding that fictional and fact-based TV is driven by conflict and the need for resolution can also provide opportunities</a:t>
            </a:r>
          </a:p>
          <a:p>
            <a:pPr>
              <a:lnSpc>
                <a:spcPct val="100000"/>
              </a:lnSpc>
            </a:pPr>
            <a:endParaRPr lang="en-US" sz="1100" dirty="0"/>
          </a:p>
          <a:p>
            <a:pPr>
              <a:lnSpc>
                <a:spcPct val="100000"/>
              </a:lnSpc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465928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24E11-15DD-904E-875A-D83F0803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A picture containing text, newspaper, booth, building&#10;&#10;Description automatically generated">
            <a:extLst>
              <a:ext uri="{FF2B5EF4-FFF2-40B4-BE49-F238E27FC236}">
                <a16:creationId xmlns:a16="http://schemas.microsoft.com/office/drawing/2014/main" id="{E01B160F-154D-E846-90AB-66F90770EE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365125"/>
            <a:ext cx="10793835" cy="6127750"/>
          </a:xfrm>
        </p:spPr>
      </p:pic>
    </p:spTree>
    <p:extLst>
      <p:ext uri="{BB962C8B-B14F-4D97-AF65-F5344CB8AC3E}">
        <p14:creationId xmlns:p14="http://schemas.microsoft.com/office/powerpoint/2010/main" val="3170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68906-AABE-9C44-BE1A-A7A4F06B5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Must become opportunities….for us!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CE316-8909-8F47-8C10-061A3FBBD7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88BB66-85A6-5E44-BDCB-03A8C1AC9F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2950" y="1690688"/>
            <a:ext cx="5521523" cy="41518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373211-9FE9-A74A-9CFB-3C9FF008E3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604" y="1690688"/>
            <a:ext cx="5781360" cy="325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89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E6206-E837-F444-86C3-BB64E9BF9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How can we strengthen Romani voices in mainstream media?</a:t>
            </a:r>
            <a:br>
              <a:rPr lang="en-US" sz="2800" dirty="0"/>
            </a:br>
            <a:r>
              <a:rPr lang="en-US" sz="2800" dirty="0"/>
              <a:t>How can we ensure more self-representation in the media?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7CF5E-24A9-664C-8E86-689F47914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By encouraging story telling in all its forms as a worthy </a:t>
            </a:r>
            <a:r>
              <a:rPr lang="en-US" b="1" dirty="0"/>
              <a:t>career goal</a:t>
            </a:r>
          </a:p>
          <a:p>
            <a:r>
              <a:rPr lang="en-US" dirty="0"/>
              <a:t>We desperately need more Romani journalists, directors, producers, cinematographers, animators </a:t>
            </a:r>
            <a:r>
              <a:rPr lang="en-US" dirty="0" err="1"/>
              <a:t>etc</a:t>
            </a:r>
            <a:r>
              <a:rPr lang="en-US" dirty="0"/>
              <a:t> that are </a:t>
            </a:r>
            <a:r>
              <a:rPr lang="en-US" b="1" dirty="0"/>
              <a:t>well- trained </a:t>
            </a:r>
          </a:p>
          <a:p>
            <a:r>
              <a:rPr lang="en-US" dirty="0"/>
              <a:t>Talent is nothing without </a:t>
            </a:r>
            <a:r>
              <a:rPr lang="en-US" b="1" dirty="0"/>
              <a:t>opportunity</a:t>
            </a:r>
            <a:r>
              <a:rPr lang="en-US" dirty="0"/>
              <a:t>, we must help each other</a:t>
            </a:r>
          </a:p>
          <a:p>
            <a:r>
              <a:rPr lang="en-US" dirty="0"/>
              <a:t>We must act collectively to exclude those with inherently </a:t>
            </a:r>
            <a:r>
              <a:rPr lang="en-US" b="1" dirty="0"/>
              <a:t>negative agendas </a:t>
            </a:r>
            <a:r>
              <a:rPr lang="en-US" dirty="0"/>
              <a:t>from our communities</a:t>
            </a:r>
          </a:p>
          <a:p>
            <a:r>
              <a:rPr lang="en-US" dirty="0"/>
              <a:t>There is a direct link between representation in front of the camera and the </a:t>
            </a:r>
            <a:r>
              <a:rPr lang="en-US" b="1" dirty="0"/>
              <a:t>power</a:t>
            </a:r>
            <a:r>
              <a:rPr lang="en-US" dirty="0"/>
              <a:t> behind the camera. We will only get good representation when we have editorial power. Nothing about us, without us</a:t>
            </a:r>
          </a:p>
          <a:p>
            <a:r>
              <a:rPr lang="en-US" dirty="0"/>
              <a:t>By using community media to </a:t>
            </a:r>
            <a:r>
              <a:rPr lang="en-US" b="1" dirty="0"/>
              <a:t>incubate talent </a:t>
            </a:r>
            <a:r>
              <a:rPr lang="en-US" dirty="0"/>
              <a:t>in order for it then to impact mainstream media</a:t>
            </a:r>
          </a:p>
          <a:p>
            <a:r>
              <a:rPr lang="en-US" dirty="0"/>
              <a:t>By demanding that public service broadcasters </a:t>
            </a:r>
            <a:r>
              <a:rPr lang="en-US" b="1" dirty="0"/>
              <a:t>serve</a:t>
            </a:r>
            <a:r>
              <a:rPr lang="en-US" dirty="0"/>
              <a:t> their Romani communities properly</a:t>
            </a:r>
          </a:p>
          <a:p>
            <a:r>
              <a:rPr lang="en-US" dirty="0"/>
              <a:t>By being opportunistic and populist, daring to take </a:t>
            </a:r>
            <a:r>
              <a:rPr lang="en-US" b="1" dirty="0"/>
              <a:t>risks</a:t>
            </a:r>
            <a:r>
              <a:rPr lang="en-US" dirty="0"/>
              <a:t> and using the </a:t>
            </a:r>
            <a:r>
              <a:rPr lang="en-US" b="1" dirty="0"/>
              <a:t>gadjo fascination </a:t>
            </a:r>
            <a:r>
              <a:rPr lang="en-US" dirty="0"/>
              <a:t>as a way in</a:t>
            </a:r>
          </a:p>
          <a:p>
            <a:r>
              <a:rPr lang="en-US" dirty="0"/>
              <a:t>By using every platform, traditional and emerging to tell our stories</a:t>
            </a:r>
          </a:p>
          <a:p>
            <a:r>
              <a:rPr lang="en-US" dirty="0"/>
              <a:t>By working across all areas of diversity and being more than an </a:t>
            </a:r>
            <a:r>
              <a:rPr lang="en-US" b="1" dirty="0"/>
              <a:t>adjective</a:t>
            </a:r>
          </a:p>
          <a:p>
            <a:r>
              <a:rPr lang="en-US" dirty="0"/>
              <a:t>By learning from other </a:t>
            </a:r>
            <a:r>
              <a:rPr lang="en-US" b="1" dirty="0"/>
              <a:t>successful</a:t>
            </a:r>
            <a:r>
              <a:rPr lang="en-US" dirty="0"/>
              <a:t> struggles for better representation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227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BFC6891-CBA5-427E-98AC-BF56BB033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1ACA6E-3DED-4A48-B231-CE525D2E3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4087571"/>
            <a:ext cx="4795282" cy="2031941"/>
          </a:xfrm>
        </p:spPr>
        <p:txBody>
          <a:bodyPr anchor="ctr">
            <a:normAutofit/>
          </a:bodyPr>
          <a:lstStyle/>
          <a:p>
            <a:r>
              <a:rPr lang="en-US" dirty="0"/>
              <a:t>If you can’t beat them, join them: </a:t>
            </a:r>
          </a:p>
        </p:txBody>
      </p:sp>
      <p:pic>
        <p:nvPicPr>
          <p:cNvPr id="4" name="Picture 3" descr="A person singing into a microphone&#10;&#10;Description automatically generated">
            <a:extLst>
              <a:ext uri="{FF2B5EF4-FFF2-40B4-BE49-F238E27FC236}">
                <a16:creationId xmlns:a16="http://schemas.microsoft.com/office/drawing/2014/main" id="{EDD3EBEE-52B9-6143-8A5F-C0E042FB8E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33533"/>
          <a:stretch/>
        </p:blipFill>
        <p:spPr>
          <a:xfrm>
            <a:off x="198741" y="10"/>
            <a:ext cx="5897259" cy="3919684"/>
          </a:xfrm>
          <a:prstGeom prst="rect">
            <a:avLst/>
          </a:prstGeom>
        </p:spPr>
      </p:pic>
      <p:grpSp>
        <p:nvGrpSpPr>
          <p:cNvPr id="21" name="Top left">
            <a:extLst>
              <a:ext uri="{FF2B5EF4-FFF2-40B4-BE49-F238E27FC236}">
                <a16:creationId xmlns:a16="http://schemas.microsoft.com/office/drawing/2014/main" id="{555A4878-58A8-466B-9CBB-D9C7B73A23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10849" y="15178"/>
            <a:chExt cx="2198951" cy="3331254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B2C0347-99C5-457C-96BB-964EC3D6C5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322603B-EA7A-4479-B7AC-21C445B554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67DEB95-C59D-43A3-8917-33FEA62ED2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134DECB-B9DE-4F19-AF07-7512192CE0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BDF02D3-B136-436A-B60D-8623E141CC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1A32DDDB-0980-4A0E-B46C-42D6F991A5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69902D1-15A0-47B3-9568-3682CFE02D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0" name="Bottom Right">
            <a:extLst>
              <a:ext uri="{FF2B5EF4-FFF2-40B4-BE49-F238E27FC236}">
                <a16:creationId xmlns:a16="http://schemas.microsoft.com/office/drawing/2014/main" id="{D54E906B-A561-4AF4-8778-C71C4014C7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4957CE3-D5C1-49C7-A2EF-BB2C9D8E23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32" name="Graphic 157">
              <a:extLst>
                <a:ext uri="{FF2B5EF4-FFF2-40B4-BE49-F238E27FC236}">
                  <a16:creationId xmlns:a16="http://schemas.microsoft.com/office/drawing/2014/main" id="{AA5E7F3F-DF80-4388-B56C-AA2269774B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8816041A-E8E1-4D5E-B2F4-36DCBEDEC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333BD682-B608-4AA9-B3E6-8883805EEF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D980DE96-1998-4FE0-8ED8-FD0CFC0055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80187CFE-945B-4C8D-9D10-CE1605FC19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86A2D49C-487B-4669-B4F2-EA9D7120ED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D915D840-3D9A-4803-8DEE-9F8AC1A280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44C46D1C-C09D-4793-8B90-E9E120A3B6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0049168-7CC2-4B53-ADD4-F3B1D9816A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9" name="Content Placeholder 8" descr="Text&#10;&#10;Description automatically generated">
            <a:extLst>
              <a:ext uri="{FF2B5EF4-FFF2-40B4-BE49-F238E27FC236}">
                <a16:creationId xmlns:a16="http://schemas.microsoft.com/office/drawing/2014/main" id="{E442F42D-5066-FE45-A381-C8F5A23121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054" r="1" b="24557"/>
          <a:stretch/>
        </p:blipFill>
        <p:spPr>
          <a:xfrm>
            <a:off x="6096000" y="10"/>
            <a:ext cx="5897259" cy="3919684"/>
          </a:xfrm>
          <a:prstGeom prst="rect">
            <a:avLst/>
          </a:prstGeo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2341EBD7-3F61-415F-AF02-B17956C57D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5372" y="4088049"/>
            <a:ext cx="4977905" cy="2031475"/>
          </a:xfrm>
        </p:spPr>
        <p:txBody>
          <a:bodyPr anchor="ctr">
            <a:normAutofit/>
          </a:bodyPr>
          <a:lstStyle/>
          <a:p>
            <a:r>
              <a:rPr lang="en-US" sz="1800" dirty="0"/>
              <a:t>8-hour series on Sky TV that led to </a:t>
            </a:r>
            <a:r>
              <a:rPr lang="en-US" sz="1800" b="1" dirty="0"/>
              <a:t>proud</a:t>
            </a:r>
            <a:r>
              <a:rPr lang="en-US" sz="1800" dirty="0"/>
              <a:t> community members smashing X Factor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6F4E0A-01DD-474B-BF60-771B09E95DB9}"/>
              </a:ext>
            </a:extLst>
          </p:cNvPr>
          <p:cNvSpPr txBox="1"/>
          <p:nvPr/>
        </p:nvSpPr>
        <p:spPr>
          <a:xfrm>
            <a:off x="738809" y="2269382"/>
            <a:ext cx="5257800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en-US" sz="2000"/>
          </a:p>
          <a:p>
            <a:pPr>
              <a:spcAft>
                <a:spcPts val="600"/>
              </a:spcAft>
            </a:pPr>
            <a:endParaRPr lang="en-US" sz="200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159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ACA6E-3DED-4A48-B231-CE525D2E3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068" y="4563250"/>
            <a:ext cx="4795282" cy="2031941"/>
          </a:xfrm>
        </p:spPr>
        <p:txBody>
          <a:bodyPr anchor="ctr">
            <a:normAutofit/>
          </a:bodyPr>
          <a:lstStyle/>
          <a:p>
            <a:r>
              <a:rPr lang="en-US" dirty="0"/>
              <a:t>If you can’t beat them, join them: 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2341EBD7-3F61-415F-AF02-B17956C57D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5372" y="4088049"/>
            <a:ext cx="4977905" cy="2031475"/>
          </a:xfrm>
        </p:spPr>
        <p:txBody>
          <a:bodyPr anchor="ctr">
            <a:normAutofit/>
          </a:bodyPr>
          <a:lstStyle/>
          <a:p>
            <a:r>
              <a:rPr lang="en-US" sz="1800" dirty="0"/>
              <a:t>BBC </a:t>
            </a:r>
            <a:r>
              <a:rPr lang="en-US" sz="1800" dirty="0" err="1"/>
              <a:t>Rokker</a:t>
            </a:r>
            <a:r>
              <a:rPr lang="en-US" sz="1800" dirty="0"/>
              <a:t> Radio - only community radio </a:t>
            </a:r>
            <a:r>
              <a:rPr lang="en-US" sz="1800" dirty="0" err="1"/>
              <a:t>programme</a:t>
            </a:r>
            <a:r>
              <a:rPr lang="en-US" sz="1800" dirty="0"/>
              <a:t> for the Romani and </a:t>
            </a:r>
            <a:r>
              <a:rPr lang="en-US" sz="1800" dirty="0" err="1"/>
              <a:t>Traveller</a:t>
            </a:r>
            <a:r>
              <a:rPr lang="en-US" sz="1800" dirty="0"/>
              <a:t> community led to improved coverage of Romani issues across BBC output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6F4E0A-01DD-474B-BF60-771B09E95DB9}"/>
              </a:ext>
            </a:extLst>
          </p:cNvPr>
          <p:cNvSpPr txBox="1"/>
          <p:nvPr/>
        </p:nvSpPr>
        <p:spPr>
          <a:xfrm>
            <a:off x="738809" y="2269382"/>
            <a:ext cx="5257800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en-US" sz="2000"/>
          </a:p>
          <a:p>
            <a:pPr>
              <a:spcAft>
                <a:spcPts val="600"/>
              </a:spcAft>
            </a:pPr>
            <a:endParaRPr lang="en-US" sz="200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5" name="Picture 4" descr="A group of people playing instruments&#10;&#10;Description automatically generated with medium confidence">
            <a:extLst>
              <a:ext uri="{FF2B5EF4-FFF2-40B4-BE49-F238E27FC236}">
                <a16:creationId xmlns:a16="http://schemas.microsoft.com/office/drawing/2014/main" id="{7DC19A20-C270-0F4F-8BF8-361C7AF8F0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713"/>
            <a:ext cx="6096000" cy="4572000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A3F4AB8F-39C1-844F-BC73-BFBE8789DC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4809" y="564787"/>
            <a:ext cx="4789106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763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6">
            <a:extLst>
              <a:ext uri="{FF2B5EF4-FFF2-40B4-BE49-F238E27FC236}">
                <a16:creationId xmlns:a16="http://schemas.microsoft.com/office/drawing/2014/main" id="{6C2997EE-0889-44C3-AC0D-18F26AC9A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erson riding a horse and buggy&#10;&#10;Description automatically generated with low confidence">
            <a:extLst>
              <a:ext uri="{FF2B5EF4-FFF2-40B4-BE49-F238E27FC236}">
                <a16:creationId xmlns:a16="http://schemas.microsoft.com/office/drawing/2014/main" id="{D3F067C3-D594-3845-A34C-1CC7FA7680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16" r="26122"/>
          <a:stretch/>
        </p:blipFill>
        <p:spPr>
          <a:xfrm>
            <a:off x="20" y="10"/>
            <a:ext cx="7215381" cy="2969294"/>
          </a:xfrm>
          <a:custGeom>
            <a:avLst/>
            <a:gdLst/>
            <a:ahLst/>
            <a:cxnLst/>
            <a:rect l="l" t="t" r="r" b="b"/>
            <a:pathLst>
              <a:path w="7215401" h="2969304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5840224" y="2969304"/>
                </a:lnTo>
                <a:lnTo>
                  <a:pt x="0" y="2969304"/>
                </a:lnTo>
                <a:close/>
              </a:path>
            </a:pathLst>
          </a:custGeom>
        </p:spPr>
      </p:pic>
      <p:pic>
        <p:nvPicPr>
          <p:cNvPr id="8" name="Picture 7" descr="A picture containing sport, several&#10;&#10;Description automatically generated">
            <a:extLst>
              <a:ext uri="{FF2B5EF4-FFF2-40B4-BE49-F238E27FC236}">
                <a16:creationId xmlns:a16="http://schemas.microsoft.com/office/drawing/2014/main" id="{ED6CBB10-94C1-4C4F-B3AD-FC7EF3B5CB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727"/>
          <a:stretch/>
        </p:blipFill>
        <p:spPr>
          <a:xfrm>
            <a:off x="5622233" y="10"/>
            <a:ext cx="6569769" cy="3750724"/>
          </a:xfrm>
          <a:custGeom>
            <a:avLst/>
            <a:gdLst/>
            <a:ahLst/>
            <a:cxnLst/>
            <a:rect l="l" t="t" r="r" b="b"/>
            <a:pathLst>
              <a:path w="6569769" h="3750734">
                <a:moveTo>
                  <a:pt x="1738471" y="0"/>
                </a:moveTo>
                <a:lnTo>
                  <a:pt x="6569769" y="0"/>
                </a:lnTo>
                <a:lnTo>
                  <a:pt x="6569769" y="3750734"/>
                </a:lnTo>
                <a:lnTo>
                  <a:pt x="0" y="3750734"/>
                </a:lnTo>
                <a:close/>
              </a:path>
            </a:pathLst>
          </a:custGeom>
        </p:spPr>
      </p:pic>
      <p:pic>
        <p:nvPicPr>
          <p:cNvPr id="10" name="Picture 9" descr="A group of people posing for a photo&#10;&#10;Description automatically generated with low confidence">
            <a:extLst>
              <a:ext uri="{FF2B5EF4-FFF2-40B4-BE49-F238E27FC236}">
                <a16:creationId xmlns:a16="http://schemas.microsoft.com/office/drawing/2014/main" id="{BE0A3B64-AB9F-124F-8903-7DAAA108E3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2237"/>
          <a:stretch/>
        </p:blipFill>
        <p:spPr>
          <a:xfrm>
            <a:off x="4182011" y="3887894"/>
            <a:ext cx="8009991" cy="2970106"/>
          </a:xfrm>
          <a:custGeom>
            <a:avLst/>
            <a:gdLst/>
            <a:ahLst/>
            <a:cxnLst/>
            <a:rect l="l" t="t" r="r" b="b"/>
            <a:pathLst>
              <a:path w="8009991" h="2970106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</p:spPr>
      </p:pic>
      <p:pic>
        <p:nvPicPr>
          <p:cNvPr id="12" name="Picture 11" descr="A collage of a person&#10;&#10;Description automatically generated with low confidence">
            <a:extLst>
              <a:ext uri="{FF2B5EF4-FFF2-40B4-BE49-F238E27FC236}">
                <a16:creationId xmlns:a16="http://schemas.microsoft.com/office/drawing/2014/main" id="{5DB53DEC-8368-6848-AA28-CFD4C4245DC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7460" r="-1" b="34024"/>
          <a:stretch/>
        </p:blipFill>
        <p:spPr>
          <a:xfrm>
            <a:off x="1" y="3106464"/>
            <a:ext cx="6209553" cy="3751536"/>
          </a:xfrm>
          <a:custGeom>
            <a:avLst/>
            <a:gdLst/>
            <a:ahLst/>
            <a:cxnLst/>
            <a:rect l="l" t="t" r="r" b="b"/>
            <a:pathLst>
              <a:path w="6209553" h="3751536">
                <a:moveTo>
                  <a:pt x="0" y="0"/>
                </a:moveTo>
                <a:lnTo>
                  <a:pt x="5776701" y="0"/>
                </a:lnTo>
                <a:lnTo>
                  <a:pt x="4041567" y="3746529"/>
                </a:lnTo>
                <a:lnTo>
                  <a:pt x="6209553" y="3746529"/>
                </a:lnTo>
                <a:lnTo>
                  <a:pt x="6209553" y="3746530"/>
                </a:lnTo>
                <a:lnTo>
                  <a:pt x="1647632" y="3746530"/>
                </a:lnTo>
                <a:lnTo>
                  <a:pt x="1647632" y="3751536"/>
                </a:lnTo>
                <a:lnTo>
                  <a:pt x="0" y="375153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30126940"/>
      </p:ext>
    </p:extLst>
  </p:cSld>
  <p:clrMapOvr>
    <a:masterClrMapping/>
  </p:clrMapOvr>
</p:sld>
</file>

<file path=ppt/theme/theme1.xml><?xml version="1.0" encoding="utf-8"?>
<a:theme xmlns:a="http://schemas.openxmlformats.org/drawingml/2006/main" name="ExploreVTI">
  <a:themeElements>
    <a:clrScheme name="Custom 33">
      <a:dk1>
        <a:sysClr val="windowText" lastClr="000000"/>
      </a:dk1>
      <a:lt1>
        <a:sysClr val="window" lastClr="FFFFFF"/>
      </a:lt1>
      <a:dk2>
        <a:srgbClr val="201449"/>
      </a:dk2>
      <a:lt2>
        <a:srgbClr val="F3F0E9"/>
      </a:lt2>
      <a:accent1>
        <a:srgbClr val="E45221"/>
      </a:accent1>
      <a:accent2>
        <a:srgbClr val="4D4EE6"/>
      </a:accent2>
      <a:accent3>
        <a:srgbClr val="454B78"/>
      </a:accent3>
      <a:accent4>
        <a:srgbClr val="A3A3C1"/>
      </a:accent4>
      <a:accent5>
        <a:srgbClr val="7162FE"/>
      </a:accent5>
      <a:accent6>
        <a:srgbClr val="1EBE9B"/>
      </a:accent6>
      <a:hlink>
        <a:srgbClr val="F900A0"/>
      </a:hlink>
      <a:folHlink>
        <a:srgbClr val="954F72"/>
      </a:folHlink>
    </a:clrScheme>
    <a:fontScheme name="Custom 23">
      <a:majorFont>
        <a:latin typeface="Rockwell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ploreVTI" id="{157DDAE2-BFCD-43FD-9602-E5EFEAD66DC3}" vid="{04B6EBF8-4645-4305-9753-050B4204785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413</Words>
  <Application>Microsoft Macintosh PowerPoint</Application>
  <PresentationFormat>Widescreen</PresentationFormat>
  <Paragraphs>49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Avenir Next LT Pro</vt:lpstr>
      <vt:lpstr>AvenirNext LT Pro Medium</vt:lpstr>
      <vt:lpstr>Rockwell</vt:lpstr>
      <vt:lpstr>Segoe UI</vt:lpstr>
      <vt:lpstr>ExploreVTI</vt:lpstr>
      <vt:lpstr>Roma voices in the mainstream media : challenges, opportunities and past experiences</vt:lpstr>
      <vt:lpstr>Who am I?</vt:lpstr>
      <vt:lpstr>Threats:  If it bleeds, it leads….</vt:lpstr>
      <vt:lpstr>PowerPoint Presentation</vt:lpstr>
      <vt:lpstr>Must become opportunities….for us!</vt:lpstr>
      <vt:lpstr>How can we strengthen Romani voices in mainstream media? How can we ensure more self-representation in the media?</vt:lpstr>
      <vt:lpstr>If you can’t beat them, join them: </vt:lpstr>
      <vt:lpstr>If you can’t beat them, join them: </vt:lpstr>
      <vt:lpstr>PowerPoint Presentation</vt:lpstr>
      <vt:lpstr>60 Days with the Gypsies – Channel 4 First series with Romany producer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voices in the mainstream media : challenges, opportunities and past experiences</dc:title>
  <dc:creator>Jake Bowers (Student)</dc:creator>
  <cp:lastModifiedBy>Jake Bowers (Student)</cp:lastModifiedBy>
  <cp:revision>1</cp:revision>
  <dcterms:created xsi:type="dcterms:W3CDTF">2021-03-05T17:21:50Z</dcterms:created>
  <dcterms:modified xsi:type="dcterms:W3CDTF">2021-03-05T17:30:15Z</dcterms:modified>
</cp:coreProperties>
</file>